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43" r:id="rId5"/>
    <p:sldId id="293" r:id="rId6"/>
    <p:sldId id="294" r:id="rId7"/>
    <p:sldId id="295" r:id="rId8"/>
    <p:sldId id="267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EFB4"/>
    <a:srgbClr val="EFF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2BEE8-FDB9-DC43-E08F-2D110D6F5C5A}" v="45" dt="2025-03-25T07:06:27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43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borg Stavast" userId="S::i.stavast@leanprofs.nl::7edc24ef-8177-4bb0-aeb1-4880b9e0aa13" providerId="AD" clId="Web-{93B2BEE8-FDB9-DC43-E08F-2D110D6F5C5A}"/>
    <pc:docChg chg="modSld">
      <pc:chgData name="Ingeborg Stavast" userId="S::i.stavast@leanprofs.nl::7edc24ef-8177-4bb0-aeb1-4880b9e0aa13" providerId="AD" clId="Web-{93B2BEE8-FDB9-DC43-E08F-2D110D6F5C5A}" dt="2025-03-25T07:06:27.344" v="28" actId="20577"/>
      <pc:docMkLst>
        <pc:docMk/>
      </pc:docMkLst>
      <pc:sldChg chg="modSp">
        <pc:chgData name="Ingeborg Stavast" userId="S::i.stavast@leanprofs.nl::7edc24ef-8177-4bb0-aeb1-4880b9e0aa13" providerId="AD" clId="Web-{93B2BEE8-FDB9-DC43-E08F-2D110D6F5C5A}" dt="2025-03-25T07:06:27.344" v="28" actId="20577"/>
        <pc:sldMkLst>
          <pc:docMk/>
          <pc:sldMk cId="2320450468" sldId="293"/>
        </pc:sldMkLst>
        <pc:spChg chg="mod">
          <ac:chgData name="Ingeborg Stavast" userId="S::i.stavast@leanprofs.nl::7edc24ef-8177-4bb0-aeb1-4880b9e0aa13" providerId="AD" clId="Web-{93B2BEE8-FDB9-DC43-E08F-2D110D6F5C5A}" dt="2025-03-25T07:06:27.344" v="28" actId="20577"/>
          <ac:spMkLst>
            <pc:docMk/>
            <pc:sldMk cId="2320450468" sldId="293"/>
            <ac:spMk id="2" creationId="{00000000-0000-0000-0000-000000000000}"/>
          </ac:spMkLst>
        </pc:spChg>
        <pc:spChg chg="mod">
          <ac:chgData name="Ingeborg Stavast" userId="S::i.stavast@leanprofs.nl::7edc24ef-8177-4bb0-aeb1-4880b9e0aa13" providerId="AD" clId="Web-{93B2BEE8-FDB9-DC43-E08F-2D110D6F5C5A}" dt="2025-03-25T07:06:06.109" v="24" actId="20577"/>
          <ac:spMkLst>
            <pc:docMk/>
            <pc:sldMk cId="2320450468" sldId="293"/>
            <ac:spMk id="59" creationId="{00000000-0000-0000-0000-000000000000}"/>
          </ac:spMkLst>
        </pc:spChg>
        <pc:spChg chg="mod">
          <ac:chgData name="Ingeborg Stavast" userId="S::i.stavast@leanprofs.nl::7edc24ef-8177-4bb0-aeb1-4880b9e0aa13" providerId="AD" clId="Web-{93B2BEE8-FDB9-DC43-E08F-2D110D6F5C5A}" dt="2025-03-25T07:05:37.811" v="6" actId="20577"/>
          <ac:spMkLst>
            <pc:docMk/>
            <pc:sldMk cId="2320450468" sldId="293"/>
            <ac:spMk id="85" creationId="{00000000-0000-0000-0000-000000000000}"/>
          </ac:spMkLst>
        </pc:spChg>
        <pc:grpChg chg="mod">
          <ac:chgData name="Ingeborg Stavast" userId="S::i.stavast@leanprofs.nl::7edc24ef-8177-4bb0-aeb1-4880b9e0aa13" providerId="AD" clId="Web-{93B2BEE8-FDB9-DC43-E08F-2D110D6F5C5A}" dt="2025-03-25T07:06:09.234" v="25" actId="1076"/>
          <ac:grpSpMkLst>
            <pc:docMk/>
            <pc:sldMk cId="2320450468" sldId="293"/>
            <ac:grpSpMk id="18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366C7-F740-4DBF-8A74-3984A83612EC}" type="datetimeFigureOut">
              <a:rPr lang="nl-NL" smtClean="0"/>
              <a:t>25-3-2025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B5420-5490-4457-BBA0-404B38978E9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04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8AB0F-6815-48D7-BE91-7CBEB1BF7841}" type="datetimeFigureOut">
              <a:rPr lang="nl-NL" smtClean="0"/>
              <a:t>25-3-2025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BA49-5EF5-4713-B0AA-4D40E9909B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47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F3C-AB0F-4805-9043-7BEEDA6EDE0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68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1F3C-AB0F-4805-9043-7BEEDA6EDE04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413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7B380-2149-40C2-BA3A-230D5697FC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92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1" r="-3114" b="-2851"/>
          <a:stretch/>
        </p:blipFill>
        <p:spPr>
          <a:xfrm>
            <a:off x="-48491" y="1000554"/>
            <a:ext cx="9469574" cy="6020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3110"/>
            <a:ext cx="4585855" cy="196518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5858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2F7BB1E-DE7C-48B6-B687-BABA14D31A48}"/>
              </a:ext>
            </a:extLst>
          </p:cNvPr>
          <p:cNvGrpSpPr/>
          <p:nvPr userDrawn="1"/>
        </p:nvGrpSpPr>
        <p:grpSpPr>
          <a:xfrm>
            <a:off x="-701336" y="339250"/>
            <a:ext cx="10040645" cy="661304"/>
            <a:chOff x="-701336" y="339250"/>
            <a:chExt cx="10040645" cy="661304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3CADEA0E-405A-4710-812C-348CC22D90C4}"/>
                </a:ext>
              </a:extLst>
            </p:cNvPr>
            <p:cNvCxnSpPr/>
            <p:nvPr userDrawn="1"/>
          </p:nvCxnSpPr>
          <p:spPr>
            <a:xfrm flipV="1">
              <a:off x="-701336" y="981075"/>
              <a:ext cx="10040645" cy="19479"/>
            </a:xfrm>
            <a:prstGeom prst="line">
              <a:avLst/>
            </a:prstGeom>
            <a:ln w="25400">
              <a:gradFill>
                <a:gsLst>
                  <a:gs pos="37000">
                    <a:srgbClr val="02EFB4"/>
                  </a:gs>
                  <a:gs pos="69000">
                    <a:srgbClr val="EFF57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23D32651-3622-44C5-89B8-F45971F6B660">
              <a:extLst>
                <a:ext uri="{FF2B5EF4-FFF2-40B4-BE49-F238E27FC236}">
                  <a16:creationId xmlns:a16="http://schemas.microsoft.com/office/drawing/2014/main" id="{E8A83BB0-2DED-4138-8596-6225338BC1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640" y="339250"/>
              <a:ext cx="1317031" cy="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43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5AB1-9B1D-4AFC-AE18-DE8DDDD3BF5E}" type="datetime2">
              <a:rPr lang="nl-NL" smtClean="0"/>
              <a:pPr/>
              <a:t>dinsdag 25 maart 2025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D9A-EFCC-4A16-8BB4-141F114022D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998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7029-2177-4F0C-9A3D-4ED419CBA332}" type="datetime2">
              <a:rPr lang="nl-NL" smtClean="0"/>
              <a:t>dinsdag 25 maart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D9A-EFCC-4A16-8BB4-141F114022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6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2232422"/>
          </a:xfrm>
          <a:prstGeom prst="rect">
            <a:avLst/>
          </a:prstGeom>
        </p:spPr>
      </p:pic>
      <p:pic>
        <p:nvPicPr>
          <p:cNvPr id="2050" name="23D32651-3622-44C5-89B8-F45971F6B660">
            <a:extLst>
              <a:ext uri="{FF2B5EF4-FFF2-40B4-BE49-F238E27FC236}">
                <a16:creationId xmlns:a16="http://schemas.microsoft.com/office/drawing/2014/main" id="{0F135991-BB46-43DD-967B-D4026ECD5F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05" y="3765127"/>
            <a:ext cx="3830390" cy="129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73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3110"/>
            <a:ext cx="4585855" cy="196518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5858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8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8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B7C0-AEF5-4886-B5E5-6D2EF65F4CBB}" type="datetime2">
              <a:rPr lang="nl-NL" smtClean="0"/>
              <a:t>dinsdag 25 maart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D9A-EFCC-4A16-8BB4-141F114022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8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2F-BBD1-4485-A5EA-DE6C03F757F8}" type="datetime2">
              <a:rPr lang="nl-NL" smtClean="0"/>
              <a:t>dinsdag 25 maart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D9A-EFCC-4A16-8BB4-141F114022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01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7826-6D53-4464-AC74-00524F776F42}" type="datetime2">
              <a:rPr lang="nl-NL" smtClean="0"/>
              <a:t>dinsdag 25 maart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D9A-EFCC-4A16-8BB4-141F114022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52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6A4B-1926-4D49-9B59-078FED167708}" type="datetime2">
              <a:rPr lang="nl-NL" smtClean="0"/>
              <a:t>dinsdag 25 maart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D9A-EFCC-4A16-8BB4-141F114022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175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692696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 userDrawn="1"/>
        </p:nvSpPr>
        <p:spPr>
          <a:xfrm>
            <a:off x="107504" y="6381328"/>
            <a:ext cx="50045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Afgeronde rechthoek 3"/>
          <p:cNvSpPr/>
          <p:nvPr userDrawn="1"/>
        </p:nvSpPr>
        <p:spPr>
          <a:xfrm>
            <a:off x="107504" y="2938381"/>
            <a:ext cx="4348083" cy="1890003"/>
          </a:xfrm>
          <a:prstGeom prst="roundRect">
            <a:avLst/>
          </a:prstGeom>
          <a:solidFill>
            <a:schemeClr val="lt1">
              <a:alpha val="67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fgeronde rechthoek 4"/>
          <p:cNvSpPr/>
          <p:nvPr userDrawn="1"/>
        </p:nvSpPr>
        <p:spPr>
          <a:xfrm>
            <a:off x="107504" y="1710146"/>
            <a:ext cx="4346479" cy="1132403"/>
          </a:xfrm>
          <a:prstGeom prst="roundRect">
            <a:avLst/>
          </a:prstGeom>
          <a:solidFill>
            <a:schemeClr val="lt1">
              <a:alpha val="67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 userDrawn="1"/>
        </p:nvSpPr>
        <p:spPr>
          <a:xfrm>
            <a:off x="107504" y="683045"/>
            <a:ext cx="4351285" cy="947966"/>
          </a:xfrm>
          <a:prstGeom prst="roundRect">
            <a:avLst/>
          </a:prstGeom>
          <a:solidFill>
            <a:schemeClr val="lt1">
              <a:alpha val="67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Afgeronde rechthoek 6"/>
          <p:cNvSpPr/>
          <p:nvPr userDrawn="1"/>
        </p:nvSpPr>
        <p:spPr>
          <a:xfrm>
            <a:off x="107504" y="4902886"/>
            <a:ext cx="4348083" cy="1595492"/>
          </a:xfrm>
          <a:prstGeom prst="roundRect">
            <a:avLst/>
          </a:prstGeom>
          <a:solidFill>
            <a:schemeClr val="lt1">
              <a:alpha val="67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/>
          <p:cNvSpPr/>
          <p:nvPr userDrawn="1"/>
        </p:nvSpPr>
        <p:spPr>
          <a:xfrm>
            <a:off x="4595132" y="692696"/>
            <a:ext cx="4441364" cy="1890003"/>
          </a:xfrm>
          <a:prstGeom prst="roundRect">
            <a:avLst/>
          </a:prstGeom>
          <a:solidFill>
            <a:schemeClr val="lt1">
              <a:alpha val="67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 userDrawn="1"/>
        </p:nvSpPr>
        <p:spPr>
          <a:xfrm>
            <a:off x="4595132" y="2706855"/>
            <a:ext cx="4441364" cy="1890003"/>
          </a:xfrm>
          <a:prstGeom prst="roundRect">
            <a:avLst/>
          </a:prstGeom>
          <a:solidFill>
            <a:schemeClr val="lt1">
              <a:alpha val="67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 userDrawn="1"/>
        </p:nvSpPr>
        <p:spPr>
          <a:xfrm>
            <a:off x="4595132" y="4721014"/>
            <a:ext cx="4441364" cy="1787015"/>
          </a:xfrm>
          <a:prstGeom prst="roundRect">
            <a:avLst/>
          </a:prstGeom>
          <a:solidFill>
            <a:schemeClr val="lt1">
              <a:alpha val="67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107504" y="67421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Context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107504" y="17380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Probleem &amp; doelstelling</a:t>
            </a:r>
          </a:p>
        </p:txBody>
      </p:sp>
      <p:sp>
        <p:nvSpPr>
          <p:cNvPr id="13" name="Tekstvak 12"/>
          <p:cNvSpPr txBox="1"/>
          <p:nvPr userDrawn="1"/>
        </p:nvSpPr>
        <p:spPr>
          <a:xfrm>
            <a:off x="204646" y="2996329"/>
            <a:ext cx="1332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Huidige situatie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1050" y="4924297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Analyse &amp; kernoorzaak</a:t>
            </a:r>
          </a:p>
        </p:txBody>
      </p:sp>
      <p:sp>
        <p:nvSpPr>
          <p:cNvPr id="15" name="Tekstvak 14"/>
          <p:cNvSpPr txBox="1"/>
          <p:nvPr userDrawn="1"/>
        </p:nvSpPr>
        <p:spPr>
          <a:xfrm>
            <a:off x="4747988" y="775737"/>
            <a:ext cx="25603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Maatregelen &amp; gewenste situatie</a:t>
            </a:r>
          </a:p>
        </p:txBody>
      </p:sp>
      <p:sp>
        <p:nvSpPr>
          <p:cNvPr id="16" name="Tekstvak 15"/>
          <p:cNvSpPr txBox="1"/>
          <p:nvPr userDrawn="1"/>
        </p:nvSpPr>
        <p:spPr>
          <a:xfrm>
            <a:off x="4854012" y="2708920"/>
            <a:ext cx="51007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Plan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4716016" y="4736177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Control </a:t>
            </a:r>
          </a:p>
        </p:txBody>
      </p:sp>
      <p:sp>
        <p:nvSpPr>
          <p:cNvPr id="18" name="Tekstvak 17"/>
          <p:cNvSpPr txBox="1"/>
          <p:nvPr userDrawn="1"/>
        </p:nvSpPr>
        <p:spPr>
          <a:xfrm>
            <a:off x="242528" y="144811"/>
            <a:ext cx="2508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Titel:</a:t>
            </a:r>
          </a:p>
        </p:txBody>
      </p:sp>
      <p:sp>
        <p:nvSpPr>
          <p:cNvPr id="19" name="Tekstvak 18"/>
          <p:cNvSpPr txBox="1"/>
          <p:nvPr userDrawn="1"/>
        </p:nvSpPr>
        <p:spPr>
          <a:xfrm>
            <a:off x="3295536" y="149705"/>
            <a:ext cx="2320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Eigenaar:</a:t>
            </a:r>
          </a:p>
        </p:txBody>
      </p:sp>
      <p:sp>
        <p:nvSpPr>
          <p:cNvPr id="20" name="Tekstvak 19"/>
          <p:cNvSpPr txBox="1"/>
          <p:nvPr userDrawn="1"/>
        </p:nvSpPr>
        <p:spPr>
          <a:xfrm>
            <a:off x="5274243" y="149705"/>
            <a:ext cx="286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Green Belt:</a:t>
            </a:r>
          </a:p>
        </p:txBody>
      </p:sp>
      <p:sp>
        <p:nvSpPr>
          <p:cNvPr id="21" name="Tekstvak 20"/>
          <p:cNvSpPr txBox="1"/>
          <p:nvPr userDrawn="1"/>
        </p:nvSpPr>
        <p:spPr>
          <a:xfrm>
            <a:off x="2372417" y="6529770"/>
            <a:ext cx="239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Versie:</a:t>
            </a:r>
          </a:p>
        </p:txBody>
      </p:sp>
      <p:sp>
        <p:nvSpPr>
          <p:cNvPr id="22" name="Tekstvak 21"/>
          <p:cNvSpPr txBox="1"/>
          <p:nvPr userDrawn="1"/>
        </p:nvSpPr>
        <p:spPr>
          <a:xfrm>
            <a:off x="173901" y="6529770"/>
            <a:ext cx="239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Datum:</a:t>
            </a:r>
          </a:p>
        </p:txBody>
      </p:sp>
      <p:pic>
        <p:nvPicPr>
          <p:cNvPr id="24" name="Afbeelding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94135"/>
            <a:ext cx="832936" cy="570769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62589"/>
            <a:ext cx="868809" cy="590347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49" y="3933056"/>
            <a:ext cx="923247" cy="623411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891692"/>
            <a:ext cx="971600" cy="633652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17" y="4286166"/>
            <a:ext cx="775775" cy="510986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46" y="5887215"/>
            <a:ext cx="864442" cy="573149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97704"/>
            <a:ext cx="798212" cy="4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-18076" y="981075"/>
            <a:ext cx="9177850" cy="5905147"/>
            <a:chOff x="-18076" y="981075"/>
            <a:chExt cx="9177850" cy="5905147"/>
          </a:xfrm>
        </p:grpSpPr>
        <p:pic>
          <p:nvPicPr>
            <p:cNvPr id="6" name="Afbeelding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83"/>
            <a:stretch/>
          </p:blipFill>
          <p:spPr>
            <a:xfrm>
              <a:off x="0" y="981075"/>
              <a:ext cx="9159774" cy="5905147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76" y="2448416"/>
              <a:ext cx="9100164" cy="412707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3110"/>
            <a:ext cx="4585855" cy="196518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5858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D2112DC-1B77-42D2-A487-6EADC8C62923}"/>
              </a:ext>
            </a:extLst>
          </p:cNvPr>
          <p:cNvGrpSpPr/>
          <p:nvPr userDrawn="1"/>
        </p:nvGrpSpPr>
        <p:grpSpPr>
          <a:xfrm>
            <a:off x="-701336" y="339250"/>
            <a:ext cx="10040645" cy="661304"/>
            <a:chOff x="-701336" y="339250"/>
            <a:chExt cx="10040645" cy="661304"/>
          </a:xfrm>
        </p:grpSpPr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13D2507-F868-4DD9-A88C-A9B6F31B162A}"/>
                </a:ext>
              </a:extLst>
            </p:cNvPr>
            <p:cNvCxnSpPr/>
            <p:nvPr userDrawn="1"/>
          </p:nvCxnSpPr>
          <p:spPr>
            <a:xfrm flipV="1">
              <a:off x="-701336" y="981075"/>
              <a:ext cx="10040645" cy="19479"/>
            </a:xfrm>
            <a:prstGeom prst="line">
              <a:avLst/>
            </a:prstGeom>
            <a:ln w="25400">
              <a:gradFill>
                <a:gsLst>
                  <a:gs pos="37000">
                    <a:srgbClr val="02EFB4"/>
                  </a:gs>
                  <a:gs pos="69000">
                    <a:srgbClr val="EFF57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23D32651-3622-44C5-89B8-F45971F6B660">
              <a:extLst>
                <a:ext uri="{FF2B5EF4-FFF2-40B4-BE49-F238E27FC236}">
                  <a16:creationId xmlns:a16="http://schemas.microsoft.com/office/drawing/2014/main" id="{15217043-3D4F-436D-AA92-CB2ED0DF261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640" y="339250"/>
              <a:ext cx="1317031" cy="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933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74"/>
          <a:stretch/>
        </p:blipFill>
        <p:spPr>
          <a:xfrm>
            <a:off x="-11288" y="1027289"/>
            <a:ext cx="9170282" cy="588343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5" y="2431364"/>
            <a:ext cx="9162076" cy="4155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3110"/>
            <a:ext cx="4585855" cy="196518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5858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76DA6038-DC17-47A2-B57E-8F60ABE57D1D}"/>
              </a:ext>
            </a:extLst>
          </p:cNvPr>
          <p:cNvGrpSpPr/>
          <p:nvPr userDrawn="1"/>
        </p:nvGrpSpPr>
        <p:grpSpPr>
          <a:xfrm>
            <a:off x="-701336" y="339250"/>
            <a:ext cx="10040645" cy="661304"/>
            <a:chOff x="-701336" y="339250"/>
            <a:chExt cx="10040645" cy="661304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760DE001-5D9F-49E0-ACB2-2CF49DEACF25}"/>
                </a:ext>
              </a:extLst>
            </p:cNvPr>
            <p:cNvCxnSpPr/>
            <p:nvPr userDrawn="1"/>
          </p:nvCxnSpPr>
          <p:spPr>
            <a:xfrm flipV="1">
              <a:off x="-701336" y="981075"/>
              <a:ext cx="10040645" cy="19479"/>
            </a:xfrm>
            <a:prstGeom prst="line">
              <a:avLst/>
            </a:prstGeom>
            <a:ln w="25400">
              <a:gradFill>
                <a:gsLst>
                  <a:gs pos="37000">
                    <a:srgbClr val="02EFB4"/>
                  </a:gs>
                  <a:gs pos="69000">
                    <a:srgbClr val="EFF57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23D32651-3622-44C5-89B8-F45971F6B660">
              <a:extLst>
                <a:ext uri="{FF2B5EF4-FFF2-40B4-BE49-F238E27FC236}">
                  <a16:creationId xmlns:a16="http://schemas.microsoft.com/office/drawing/2014/main" id="{6798EB99-CBF5-418E-AFD3-BB70C3B7BFE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640" y="339250"/>
              <a:ext cx="1317031" cy="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91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00555"/>
            <a:ext cx="9122380" cy="5840512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3110"/>
            <a:ext cx="4585855" cy="196518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5858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ADC7ECD-DE1C-4799-82CD-7719B3B3F3F6}"/>
              </a:ext>
            </a:extLst>
          </p:cNvPr>
          <p:cNvGrpSpPr/>
          <p:nvPr userDrawn="1"/>
        </p:nvGrpSpPr>
        <p:grpSpPr>
          <a:xfrm>
            <a:off x="-701336" y="339250"/>
            <a:ext cx="10040645" cy="661304"/>
            <a:chOff x="-701336" y="339250"/>
            <a:chExt cx="10040645" cy="661304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A27EE18F-C37F-4705-86DD-DD03216975AF}"/>
                </a:ext>
              </a:extLst>
            </p:cNvPr>
            <p:cNvCxnSpPr/>
            <p:nvPr userDrawn="1"/>
          </p:nvCxnSpPr>
          <p:spPr>
            <a:xfrm flipV="1">
              <a:off x="-701336" y="981075"/>
              <a:ext cx="10040645" cy="19479"/>
            </a:xfrm>
            <a:prstGeom prst="line">
              <a:avLst/>
            </a:prstGeom>
            <a:ln w="25400">
              <a:gradFill>
                <a:gsLst>
                  <a:gs pos="37000">
                    <a:srgbClr val="02EFB4"/>
                  </a:gs>
                  <a:gs pos="69000">
                    <a:srgbClr val="EFF57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23D32651-3622-44C5-89B8-F45971F6B660">
              <a:extLst>
                <a:ext uri="{FF2B5EF4-FFF2-40B4-BE49-F238E27FC236}">
                  <a16:creationId xmlns:a16="http://schemas.microsoft.com/office/drawing/2014/main" id="{07C00D50-F960-4F19-AC6D-5FCFA607261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640" y="339250"/>
              <a:ext cx="1317031" cy="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285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8"/>
          <a:stretch/>
        </p:blipFill>
        <p:spPr>
          <a:xfrm>
            <a:off x="-1" y="1037643"/>
            <a:ext cx="9152387" cy="5995335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0" y="1037644"/>
            <a:ext cx="9144000" cy="5995334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23110"/>
            <a:ext cx="4585855" cy="196518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45858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79DB040-3D4F-4AB0-BA66-1DEA02D75028}"/>
              </a:ext>
            </a:extLst>
          </p:cNvPr>
          <p:cNvGrpSpPr/>
          <p:nvPr userDrawn="1"/>
        </p:nvGrpSpPr>
        <p:grpSpPr>
          <a:xfrm>
            <a:off x="-701336" y="339250"/>
            <a:ext cx="10040645" cy="661304"/>
            <a:chOff x="-701336" y="339250"/>
            <a:chExt cx="10040645" cy="661304"/>
          </a:xfrm>
        </p:grpSpPr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0BC4BC6E-C840-40FD-9300-0BCB15AA41B2}"/>
                </a:ext>
              </a:extLst>
            </p:cNvPr>
            <p:cNvCxnSpPr/>
            <p:nvPr userDrawn="1"/>
          </p:nvCxnSpPr>
          <p:spPr>
            <a:xfrm flipV="1">
              <a:off x="-701336" y="981075"/>
              <a:ext cx="10040645" cy="19479"/>
            </a:xfrm>
            <a:prstGeom prst="line">
              <a:avLst/>
            </a:prstGeom>
            <a:ln w="25400">
              <a:gradFill>
                <a:gsLst>
                  <a:gs pos="37000">
                    <a:srgbClr val="02EFB4"/>
                  </a:gs>
                  <a:gs pos="69000">
                    <a:srgbClr val="EFF57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23D32651-3622-44C5-89B8-F45971F6B660">
              <a:extLst>
                <a:ext uri="{FF2B5EF4-FFF2-40B4-BE49-F238E27FC236}">
                  <a16:creationId xmlns:a16="http://schemas.microsoft.com/office/drawing/2014/main" id="{F55BC031-D831-444C-8262-93554F20DF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640" y="339250"/>
              <a:ext cx="1317031" cy="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52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344B-B0D2-491F-9179-81E9F76EFA6B}" type="datetime2">
              <a:rPr lang="nl-NL" smtClean="0"/>
              <a:t>dinsdag 25 maart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D9A-EFCC-4A16-8BB4-141F114022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00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16E4-CE28-4505-9F67-A14918E49233}" type="datetime2">
              <a:rPr lang="nl-NL" smtClean="0"/>
              <a:t>dinsdag 25 maart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D9A-EFCC-4A16-8BB4-141F114022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6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4" y="1267256"/>
            <a:ext cx="4188532" cy="497003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578" y="1267256"/>
            <a:ext cx="4260921" cy="497003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3335-437A-4BF1-AD4D-D520A57C2DAD}" type="datetime2">
              <a:rPr lang="nl-NL" smtClean="0"/>
              <a:t>dinsdag 25 maart 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D9A-EFCC-4A16-8BB4-141F114022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87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4450"/>
            <a:ext cx="7886700" cy="9366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424" y="1176741"/>
            <a:ext cx="42727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424" y="2196318"/>
            <a:ext cx="4272758" cy="40409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3786"/>
            <a:ext cx="42263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90720"/>
            <a:ext cx="4226349" cy="404656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E4F6-C0C9-40FF-A175-D8537F1A192A}" type="datetime2">
              <a:rPr lang="nl-NL" smtClean="0"/>
              <a:t>dinsdag 25 maart 2025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D9A-EFCC-4A16-8BB4-141F114022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9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" y="1000554"/>
            <a:ext cx="9144000" cy="58591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25425" y="44450"/>
            <a:ext cx="7046913" cy="936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5425" y="1159963"/>
            <a:ext cx="8367246" cy="50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753684" y="6461089"/>
            <a:ext cx="1676399" cy="258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rutiger47-CondensedLight" panose="020B0400000000000000" pitchFamily="34" charset="0"/>
              </a:defRPr>
            </a:lvl1pPr>
          </a:lstStyle>
          <a:p>
            <a:fld id="{BBA25AB1-9B1D-4AFC-AE18-DE8DDDD3BF5E}" type="datetime2">
              <a:rPr lang="nl-NL" smtClean="0"/>
              <a:pPr/>
              <a:t>dinsdag 25 maart 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25424" y="6463144"/>
            <a:ext cx="6187963" cy="258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Frutiger47-CondensedLight" panose="020B0400000000000000" pitchFamily="34" charset="0"/>
              </a:defRPr>
            </a:lvl1pPr>
          </a:lstStyle>
          <a:p>
            <a:r>
              <a:rPr lang="nl-NL" dirty="0"/>
              <a:t>© </a:t>
            </a:r>
            <a:r>
              <a:rPr lang="nl-NL" dirty="0" err="1"/>
              <a:t>LeanDialogue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430083" y="6463144"/>
            <a:ext cx="425416" cy="25833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rutiger47-CondensedLight" panose="020B0400000000000000" pitchFamily="34" charset="0"/>
              </a:defRPr>
            </a:lvl1pPr>
          </a:lstStyle>
          <a:p>
            <a:fld id="{31634D9A-EFCC-4A16-8BB4-141F114022D4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54D7CDA-F910-4E88-8D39-9C95310924F4}"/>
              </a:ext>
            </a:extLst>
          </p:cNvPr>
          <p:cNvGrpSpPr/>
          <p:nvPr userDrawn="1"/>
        </p:nvGrpSpPr>
        <p:grpSpPr>
          <a:xfrm>
            <a:off x="-611275" y="319771"/>
            <a:ext cx="10040645" cy="661304"/>
            <a:chOff x="-701336" y="339250"/>
            <a:chExt cx="10040645" cy="661304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AFA12AA9-1497-4422-88C0-B24B72F7792D}"/>
                </a:ext>
              </a:extLst>
            </p:cNvPr>
            <p:cNvCxnSpPr/>
            <p:nvPr userDrawn="1"/>
          </p:nvCxnSpPr>
          <p:spPr>
            <a:xfrm flipV="1">
              <a:off x="-701336" y="981075"/>
              <a:ext cx="10040645" cy="19479"/>
            </a:xfrm>
            <a:prstGeom prst="line">
              <a:avLst/>
            </a:prstGeom>
            <a:ln w="25400">
              <a:gradFill>
                <a:gsLst>
                  <a:gs pos="37000">
                    <a:srgbClr val="02EFB4"/>
                  </a:gs>
                  <a:gs pos="69000">
                    <a:srgbClr val="EFF57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23D32651-3622-44C5-89B8-F45971F6B660">
              <a:extLst>
                <a:ext uri="{FF2B5EF4-FFF2-40B4-BE49-F238E27FC236}">
                  <a16:creationId xmlns:a16="http://schemas.microsoft.com/office/drawing/2014/main" id="{8E159C1E-E619-44BB-AE90-D00DAC59AF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640" y="339250"/>
              <a:ext cx="1317031" cy="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89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76" r:id="rId12"/>
    <p:sldLayoutId id="2147483678" r:id="rId13"/>
    <p:sldLayoutId id="2147483677" r:id="rId14"/>
    <p:sldLayoutId id="2147483668" r:id="rId15"/>
    <p:sldLayoutId id="2147483669" r:id="rId16"/>
    <p:sldLayoutId id="2147483670" r:id="rId17"/>
    <p:sldLayoutId id="2147483671" r:id="rId18"/>
    <p:sldLayoutId id="2147483679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rutiger67-Condensed" panose="020B08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67-Condensed" panose="020B0800000000000000" pitchFamily="34" charset="0"/>
          <a:ea typeface="+mn-ea"/>
          <a:cs typeface="+mn-cs"/>
        </a:defRPr>
      </a:lvl1pPr>
      <a:lvl2pPr marL="5397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47-CondensedLight" panose="020B0400000000000000" pitchFamily="34" charset="0"/>
          <a:ea typeface="+mn-ea"/>
          <a:cs typeface="+mn-cs"/>
        </a:defRPr>
      </a:lvl2pPr>
      <a:lvl3pPr marL="8032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47-CondensedLight" panose="020B0400000000000000" pitchFamily="34" charset="0"/>
          <a:ea typeface="+mn-ea"/>
          <a:cs typeface="+mn-cs"/>
        </a:defRPr>
      </a:lvl3pPr>
      <a:lvl4pPr marL="10731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utiger47-CondensedLight" panose="020B0400000000000000" pitchFamily="34" charset="0"/>
          <a:ea typeface="+mn-ea"/>
          <a:cs typeface="+mn-cs"/>
        </a:defRPr>
      </a:lvl4pPr>
      <a:lvl5pPr marL="13446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rutiger47-CondensedLight" panose="020B04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" userDrawn="1">
          <p15:clr>
            <a:srgbClr val="F26B43"/>
          </p15:clr>
        </p15:guide>
        <p15:guide id="2" pos="4581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4" pos="136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  <p15:guide id="6" pos="5721" userDrawn="1">
          <p15:clr>
            <a:srgbClr val="F26B43"/>
          </p15:clr>
        </p15:guide>
        <p15:guide id="7" pos="45" userDrawn="1">
          <p15:clr>
            <a:srgbClr val="F26B43"/>
          </p15:clr>
        </p15:guide>
        <p15:guide id="8" pos="5579" userDrawn="1">
          <p15:clr>
            <a:srgbClr val="F26B43"/>
          </p15:clr>
        </p15:guide>
        <p15:guide id="9" orient="horz" pos="3929" userDrawn="1">
          <p15:clr>
            <a:srgbClr val="F26B43"/>
          </p15:clr>
        </p15:guide>
        <p15:guide id="10" orient="horz" pos="731" userDrawn="1">
          <p15:clr>
            <a:srgbClr val="F26B43"/>
          </p15:clr>
        </p15:guide>
        <p15:guide id="12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A-3 Template - Alternatief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Leanprofs® </a:t>
            </a:r>
            <a:r>
              <a:rPr lang="nl-NL" dirty="0"/>
              <a:t>Green Belt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6657099" y="6463145"/>
            <a:ext cx="1676399" cy="258330"/>
          </a:xfrm>
        </p:spPr>
        <p:txBody>
          <a:bodyPr/>
          <a:lstStyle/>
          <a:p>
            <a:fld id="{B1D11738-1C12-4A16-8633-325324CFBB03}" type="datetime2">
              <a:rPr lang="nl-NL" smtClean="0"/>
              <a:t>dinsdag 25 maart 2025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8340428" y="6463144"/>
            <a:ext cx="515071" cy="258332"/>
          </a:xfrm>
        </p:spPr>
        <p:txBody>
          <a:bodyPr/>
          <a:lstStyle/>
          <a:p>
            <a:fld id="{31634D9A-EFCC-4A16-8BB4-141F114022D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5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38887" y="76320"/>
            <a:ext cx="9144000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685814">
              <a:spcBef>
                <a:spcPct val="50000"/>
              </a:spcBef>
            </a:pPr>
            <a:r>
              <a:rPr lang="nl-NL" sz="1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Titel </a:t>
            </a:r>
            <a:r>
              <a:rPr lang="nl-NL" sz="1000" b="1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Kaizen</a:t>
            </a:r>
            <a:r>
              <a:rPr lang="nl-NL" sz="1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 geef de gewenste beweging aan (Bv van 20% naar 80% EKG in proces x</a:t>
            </a:r>
            <a:r>
              <a:rPr lang="nl-NL" sz="786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 Eigenaar:               </a:t>
            </a:r>
            <a:r>
              <a:rPr lang="nl-NL" sz="786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Werkgroepleden</a:t>
            </a:r>
            <a:r>
              <a:rPr lang="nl-NL" sz="786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                              Versiedatum: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88901" y="281001"/>
            <a:ext cx="4423917" cy="1225289"/>
            <a:chOff x="88900" y="380841"/>
            <a:chExt cx="4397985" cy="1973454"/>
          </a:xfrm>
        </p:grpSpPr>
        <p:sp>
          <p:nvSpPr>
            <p:cNvPr id="277508" name="Rectangle 4"/>
            <p:cNvSpPr>
              <a:spLocks noChangeArrowheads="1"/>
            </p:cNvSpPr>
            <p:nvPr/>
          </p:nvSpPr>
          <p:spPr bwMode="auto">
            <a:xfrm>
              <a:off x="88900" y="380841"/>
              <a:ext cx="4359275" cy="19676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sz="196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" name="Rechthoek 1"/>
            <p:cNvSpPr/>
            <p:nvPr/>
          </p:nvSpPr>
          <p:spPr>
            <a:xfrm>
              <a:off x="150884" y="417738"/>
              <a:ext cx="4336001" cy="193655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l"/>
              <a:r>
                <a: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Verantwoording (waarvoor </a:t>
              </a:r>
              <a:r>
                <a:rPr lang="nl-NL" sz="800" b="1" u="sng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moeten</a:t>
              </a:r>
              <a:r>
                <a: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 we dit probleem oppakken)</a:t>
              </a:r>
            </a:p>
            <a:p>
              <a:pPr marL="121920" indent="-121920">
                <a:buFontTx/>
                <a:buChar char="-"/>
              </a:pPr>
              <a:r>
                <a:rPr lang="nl-NL" sz="700" dirty="0">
                  <a:ea typeface="Verdana"/>
                  <a:cs typeface="Verdana" pitchFamily="34" charset="0"/>
                </a:rPr>
                <a:t>Waar hebben we last van (symptomen) ? Hoe erg is dat (‘</a:t>
              </a:r>
              <a:r>
                <a:rPr lang="nl-NL" sz="700" dirty="0" err="1">
                  <a:ea typeface="Verdana"/>
                  <a:cs typeface="Verdana" pitchFamily="34" charset="0"/>
                </a:rPr>
                <a:t>so</a:t>
              </a:r>
              <a:r>
                <a:rPr lang="nl-NL" sz="700" dirty="0">
                  <a:ea typeface="Verdana"/>
                  <a:cs typeface="Verdana" pitchFamily="34" charset="0"/>
                </a:rPr>
                <a:t> </a:t>
              </a:r>
              <a:r>
                <a:rPr lang="nl-NL" sz="700" dirty="0" err="1">
                  <a:ea typeface="Verdana"/>
                  <a:cs typeface="Verdana" pitchFamily="34" charset="0"/>
                </a:rPr>
                <a:t>what</a:t>
              </a:r>
              <a:r>
                <a:rPr lang="nl-NL" sz="700" dirty="0">
                  <a:ea typeface="Verdana"/>
                  <a:cs typeface="Verdana" pitchFamily="34" charset="0"/>
                </a:rPr>
                <a:t>’?)</a:t>
              </a:r>
            </a:p>
            <a:p>
              <a:pPr marL="121920" indent="-121920">
                <a:buFontTx/>
                <a:buChar char="-"/>
              </a:pPr>
              <a:r>
                <a:rPr lang="nl-NL" sz="714" dirty="0">
                  <a:ea typeface="Verdana" pitchFamily="34" charset="0"/>
                  <a:cs typeface="Verdana" pitchFamily="34" charset="0"/>
                </a:rPr>
                <a:t>Op welk hoger organisatiedoel heeft het oplossen van dit probleem impact?</a:t>
              </a:r>
            </a:p>
            <a:p>
              <a:pPr marL="121920" indent="-121920">
                <a:buFont typeface="Arial" panose="020B0604020202020204" pitchFamily="34" charset="0"/>
                <a:buChar char="•"/>
                <a:defRPr/>
              </a:pPr>
              <a:r>
                <a:rPr lang="nl-NL" sz="714" kern="0" dirty="0">
                  <a:solidFill>
                    <a:sysClr val="windowText" lastClr="000000"/>
                  </a:solidFill>
                  <a:ea typeface="Verdana" pitchFamily="34" charset="0"/>
                  <a:cs typeface="Verdana" pitchFamily="34" charset="0"/>
                </a:rPr>
                <a:t>Licht kort toe </a:t>
              </a:r>
              <a:r>
                <a:rPr lang="nl-NL" sz="714" kern="0" dirty="0" err="1">
                  <a:solidFill>
                    <a:sysClr val="windowText" lastClr="000000"/>
                  </a:solidFill>
                  <a:ea typeface="Verdana" pitchFamily="34" charset="0"/>
                  <a:cs typeface="Verdana" pitchFamily="34" charset="0"/>
                </a:rPr>
                <a:t>mbv</a:t>
              </a:r>
              <a:r>
                <a:rPr lang="nl-NL" sz="714" kern="0" dirty="0">
                  <a:solidFill>
                    <a:sysClr val="windowText" lastClr="000000"/>
                  </a:solidFill>
                  <a:ea typeface="Verdana" pitchFamily="34" charset="0"/>
                  <a:cs typeface="Verdana" pitchFamily="34" charset="0"/>
                </a:rPr>
                <a:t> 5XW- 2xH </a:t>
              </a:r>
              <a:r>
                <a:rPr lang="nl-NL" sz="714" kern="0" dirty="0" err="1">
                  <a:solidFill>
                    <a:sysClr val="windowText" lastClr="000000"/>
                  </a:solidFill>
                  <a:ea typeface="Verdana" pitchFamily="34" charset="0"/>
                  <a:cs typeface="Verdana" pitchFamily="34" charset="0"/>
                </a:rPr>
                <a:t>vragen:</a:t>
              </a:r>
              <a:r>
                <a:rPr lang="nl-NL" sz="714" dirty="0" err="1">
                  <a:ea typeface="Verdana" pitchFamily="34" charset="0"/>
                  <a:cs typeface="Verdana" pitchFamily="34" charset="0"/>
                </a:rPr>
                <a:t>Wat</a:t>
              </a:r>
              <a:r>
                <a:rPr lang="nl-NL" sz="714" dirty="0">
                  <a:ea typeface="Verdana" pitchFamily="34" charset="0"/>
                  <a:cs typeface="Verdana" pitchFamily="34" charset="0"/>
                </a:rPr>
                <a:t> zijn de randvoorwaarden (wat heb je nodig?)</a:t>
              </a:r>
              <a:endParaRPr lang="nl-NL" sz="714" kern="0" dirty="0">
                <a:solidFill>
                  <a:sysClr val="windowText" lastClr="000000"/>
                </a:solidFill>
                <a:ea typeface="Verdana" pitchFamily="34" charset="0"/>
                <a:cs typeface="Verdana" pitchFamily="34" charset="0"/>
              </a:endParaRPr>
            </a:p>
            <a:p>
              <a:pPr marL="121920" indent="-121920" defTabSz="653156">
                <a:buFont typeface="Arial" panose="020B0604020202020204" pitchFamily="34" charset="0"/>
                <a:buChar char="•"/>
                <a:defRPr/>
              </a:pPr>
              <a:r>
                <a:rPr lang="nl-NL" sz="714" kern="0" dirty="0">
                  <a:solidFill>
                    <a:sysClr val="windowText" lastClr="000000"/>
                  </a:solidFill>
                  <a:ea typeface="Verdana" pitchFamily="34" charset="0"/>
                  <a:cs typeface="Verdana" pitchFamily="34" charset="0"/>
                </a:rPr>
                <a:t>Wat: wat is het probleem? Welk: bij welk proces? Waar: waar doet het probleem zich voor? Wie: bij wie en bij wie niet? Wanneer: sinds wanneer? </a:t>
              </a:r>
              <a:r>
                <a:rPr lang="nl-NL" sz="714" kern="0" dirty="0" err="1">
                  <a:solidFill>
                    <a:sysClr val="windowText" lastClr="000000"/>
                  </a:solidFill>
                  <a:ea typeface="Verdana" pitchFamily="34" charset="0"/>
                  <a:cs typeface="Verdana" pitchFamily="34" charset="0"/>
                </a:rPr>
                <a:t>Hoevaak</a:t>
              </a:r>
              <a:r>
                <a:rPr lang="nl-NL" sz="714" kern="0" dirty="0">
                  <a:solidFill>
                    <a:sysClr val="windowText" lastClr="000000"/>
                  </a:solidFill>
                  <a:ea typeface="Verdana" pitchFamily="34" charset="0"/>
                  <a:cs typeface="Verdana" pitchFamily="34" charset="0"/>
                </a:rPr>
                <a:t> /hoeveel?</a:t>
              </a:r>
            </a:p>
            <a:p>
              <a:pPr marL="121920" indent="-121920" defTabSz="653156">
                <a:buFont typeface="Arial" panose="020B0604020202020204" pitchFamily="34" charset="0"/>
                <a:buChar char="•"/>
                <a:defRPr/>
              </a:pPr>
              <a:r>
                <a:rPr lang="nl-NL" sz="714" kern="0" dirty="0">
                  <a:solidFill>
                    <a:sysClr val="windowText" lastClr="000000"/>
                  </a:solidFill>
                  <a:ea typeface="Verdana" pitchFamily="34" charset="0"/>
                  <a:cs typeface="Verdana" pitchFamily="34" charset="0"/>
                </a:rPr>
                <a:t>Hoe uit zich dat dan?</a:t>
              </a:r>
            </a:p>
            <a:p>
              <a:pPr algn="l"/>
              <a:endParaRPr lang="nl-NL" sz="714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endParaRPr>
            </a:p>
            <a:p>
              <a:pPr algn="l"/>
              <a:r>
                <a:rPr lang="nl-NL" sz="714" dirty="0">
                  <a:solidFill>
                    <a:srgbClr val="525818"/>
                  </a:solidFill>
                  <a:ea typeface="Verdana" pitchFamily="34" charset="0"/>
                  <a:cs typeface="Verdana" pitchFamily="34" charset="0"/>
                </a:rPr>
                <a:t>GO: </a:t>
              </a:r>
              <a:r>
                <a:rPr lang="nl-NL" sz="714" dirty="0">
                  <a:solidFill>
                    <a:srgbClr val="525818"/>
                  </a:solidFill>
                  <a:ea typeface="Batang" pitchFamily="18" charset="-127"/>
                </a:rPr>
                <a:t>de </a:t>
              </a:r>
              <a:r>
                <a:rPr lang="nl-NL" sz="714" dirty="0" err="1">
                  <a:solidFill>
                    <a:srgbClr val="525818"/>
                  </a:solidFill>
                  <a:ea typeface="Batang" pitchFamily="18" charset="-127"/>
                </a:rPr>
                <a:t>Kaizen</a:t>
              </a:r>
              <a:r>
                <a:rPr lang="nl-NL" sz="714" dirty="0">
                  <a:solidFill>
                    <a:srgbClr val="525818"/>
                  </a:solidFill>
                  <a:ea typeface="Batang" pitchFamily="18" charset="-127"/>
                </a:rPr>
                <a:t> heeft betrekking heeft op de realisatie van een organisatiedoelstelling. </a:t>
              </a:r>
              <a:r>
                <a:rPr lang="nl-NL" sz="714" dirty="0">
                  <a:solidFill>
                    <a:srgbClr val="525818"/>
                  </a:solidFill>
                </a:rPr>
                <a:t>Planning en capaciteit zijn beschikbaar om de </a:t>
              </a:r>
              <a:r>
                <a:rPr lang="nl-NL" sz="714" dirty="0" err="1">
                  <a:solidFill>
                    <a:srgbClr val="525818"/>
                  </a:solidFill>
                </a:rPr>
                <a:t>Kaizen</a:t>
              </a:r>
              <a:r>
                <a:rPr lang="nl-NL" sz="714" dirty="0">
                  <a:solidFill>
                    <a:srgbClr val="525818"/>
                  </a:solidFill>
                </a:rPr>
                <a:t> te doorlopen.</a:t>
              </a:r>
              <a:endParaRPr lang="nl-NL" sz="800" b="1" dirty="0"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0" name="Rechthoek 39"/>
          <p:cNvSpPr/>
          <p:nvPr/>
        </p:nvSpPr>
        <p:spPr>
          <a:xfrm>
            <a:off x="4551757" y="291233"/>
            <a:ext cx="33105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Stap 3. Genereer oplossingen (tegenmaatregelen op verwachte oorzaken)</a:t>
            </a:r>
            <a:endParaRPr lang="nl-NL" sz="1960" dirty="0"/>
          </a:p>
        </p:txBody>
      </p:sp>
      <p:grpSp>
        <p:nvGrpSpPr>
          <p:cNvPr id="41" name="Groep 40"/>
          <p:cNvGrpSpPr/>
          <p:nvPr/>
        </p:nvGrpSpPr>
        <p:grpSpPr>
          <a:xfrm>
            <a:off x="96048" y="4659110"/>
            <a:ext cx="4359275" cy="237350"/>
            <a:chOff x="61351" y="-480721"/>
            <a:chExt cx="4359275" cy="1415203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61351" y="-480721"/>
              <a:ext cx="4359275" cy="13525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sz="196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Rechthoek 43"/>
            <p:cNvSpPr/>
            <p:nvPr/>
          </p:nvSpPr>
          <p:spPr>
            <a:xfrm>
              <a:off x="85490" y="-350106"/>
              <a:ext cx="4304431" cy="1284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Stap 2. (oorzaken)analyse van de feiten: wat veroorzaakt de GAP?</a:t>
              </a:r>
            </a:p>
          </p:txBody>
        </p:sp>
      </p:grpSp>
      <p:grpSp>
        <p:nvGrpSpPr>
          <p:cNvPr id="52" name="Groep 51"/>
          <p:cNvGrpSpPr/>
          <p:nvPr/>
        </p:nvGrpSpPr>
        <p:grpSpPr>
          <a:xfrm>
            <a:off x="84999" y="1556285"/>
            <a:ext cx="2034324" cy="2629149"/>
            <a:chOff x="59232" y="380841"/>
            <a:chExt cx="1964419" cy="1814198"/>
          </a:xfrm>
        </p:grpSpPr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>
              <a:off x="88901" y="380841"/>
              <a:ext cx="1934750" cy="1352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sz="196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Rechthoek 54"/>
            <p:cNvSpPr/>
            <p:nvPr/>
          </p:nvSpPr>
          <p:spPr>
            <a:xfrm>
              <a:off x="59232" y="419311"/>
              <a:ext cx="1947116" cy="177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Stap 1.a Probleemdefinitie </a:t>
              </a:r>
              <a:endParaRPr lang="nl-NL" sz="786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r>
                <a:rPr lang="nl-NL" sz="786" b="1" dirty="0">
                  <a:ea typeface="Verdana" pitchFamily="34" charset="0"/>
                  <a:cs typeface="Verdana" pitchFamily="34" charset="0"/>
                </a:rPr>
                <a:t>	    	</a:t>
              </a:r>
            </a:p>
            <a:p>
              <a:pPr algn="l"/>
              <a:r>
                <a:rPr lang="nl-NL" sz="714" i="1" dirty="0">
                  <a:ea typeface="Verdana" pitchFamily="34" charset="0"/>
                  <a:cs typeface="Verdana" pitchFamily="34" charset="0"/>
                </a:rPr>
                <a:t>Titel: 1/3/2016: % EKG 20	</a:t>
              </a:r>
            </a:p>
            <a:p>
              <a:pPr algn="l"/>
              <a:endParaRPr lang="nl-NL" sz="714" i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14" i="1" dirty="0">
                <a:ea typeface="Verdana" pitchFamily="34" charset="0"/>
                <a:cs typeface="Verdana" pitchFamily="34" charset="0"/>
              </a:endParaRPr>
            </a:p>
            <a:p>
              <a:pPr algn="l"/>
              <a:r>
                <a:rPr lang="nl-NL" sz="714" i="1" dirty="0">
                  <a:ea typeface="Verdana" pitchFamily="34" charset="0"/>
                  <a:cs typeface="Verdana" pitchFamily="34" charset="0"/>
                </a:rPr>
                <a:t>Maak het </a:t>
              </a:r>
              <a:r>
                <a:rPr lang="nl-NL" sz="714" i="1">
                  <a:ea typeface="Verdana" pitchFamily="34" charset="0"/>
                  <a:cs typeface="Verdana" pitchFamily="34" charset="0"/>
                </a:rPr>
                <a:t>probleem meetbaar!</a:t>
              </a:r>
              <a:endParaRPr lang="nl-NL" sz="714" i="1" dirty="0">
                <a:ea typeface="Verdana" pitchFamily="34" charset="0"/>
                <a:cs typeface="Verdana" pitchFamily="34" charset="0"/>
              </a:endParaRPr>
            </a:p>
            <a:p>
              <a:endParaRPr lang="nl-NL" sz="714" kern="0" dirty="0">
                <a:solidFill>
                  <a:sysClr val="windowText" lastClr="000000"/>
                </a:solidFill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50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3" name="Rechthoek 62"/>
          <p:cNvSpPr/>
          <p:nvPr/>
        </p:nvSpPr>
        <p:spPr>
          <a:xfrm>
            <a:off x="4497064" y="1988056"/>
            <a:ext cx="2675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Stap 4 en stap 5. Plan: experimenteren met de oplossingen</a:t>
            </a:r>
            <a:endParaRPr lang="nl-NL" sz="196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315186" y="1556284"/>
            <a:ext cx="2132391" cy="1950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196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5" name="Rechthoek 84"/>
          <p:cNvSpPr/>
          <p:nvPr/>
        </p:nvSpPr>
        <p:spPr>
          <a:xfrm>
            <a:off x="2282585" y="1588494"/>
            <a:ext cx="2166310" cy="23103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nl-NL" sz="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1b. Doelstelling</a:t>
            </a: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r>
              <a:rPr lang="nl-NL" sz="700" i="1" dirty="0">
                <a:ea typeface="Verdana"/>
                <a:cs typeface="Verdana" pitchFamily="34" charset="0"/>
              </a:rPr>
              <a:t>Titel: Doel van 20% naar 80% EKG</a:t>
            </a:r>
            <a:endParaRPr lang="nl-NL" sz="700" dirty="0">
              <a:ea typeface="Verdana"/>
              <a:cs typeface="Verdana" pitchFamily="34" charset="0"/>
            </a:endParaRPr>
          </a:p>
          <a:p>
            <a:pPr algn="l"/>
            <a:endParaRPr lang="nl-NL" sz="714" dirty="0">
              <a:ea typeface="Verdana" pitchFamily="34" charset="0"/>
              <a:cs typeface="Verdana" pitchFamily="34" charset="0"/>
            </a:endParaRPr>
          </a:p>
          <a:p>
            <a:pPr algn="l"/>
            <a:r>
              <a:rPr lang="nl-NL" sz="714" dirty="0">
                <a:ea typeface="Verdana" pitchFamily="34" charset="0"/>
                <a:cs typeface="Verdana" pitchFamily="34" charset="0"/>
              </a:rPr>
              <a:t>Geef aan wanneer je het doel bereikt wilt hebben. Bereikt per….(datum)</a:t>
            </a:r>
          </a:p>
          <a:p>
            <a:pPr algn="l"/>
            <a:r>
              <a:rPr lang="nl-NL" sz="800" b="1" dirty="0">
                <a:ea typeface="Verdana" pitchFamily="34" charset="0"/>
                <a:cs typeface="Verdana" pitchFamily="34" charset="0"/>
              </a:rPr>
              <a:t> </a:t>
            </a:r>
          </a:p>
          <a:p>
            <a:pPr algn="l"/>
            <a:r>
              <a:rPr lang="nl-NL" sz="714" dirty="0">
                <a:solidFill>
                  <a:srgbClr val="525818"/>
                </a:solidFill>
                <a:ea typeface="Verdana" pitchFamily="34" charset="0"/>
                <a:cs typeface="Verdana" pitchFamily="34" charset="0"/>
              </a:rPr>
              <a:t>GO: probleem en doel zijn meetbaar gemaakt en staan in een grafiek. Zodat je ook kunt meten of het probleem is opgelost in de CHECK fase.</a:t>
            </a:r>
          </a:p>
          <a:p>
            <a:pPr algn="l"/>
            <a:r>
              <a:rPr lang="nl-NL" sz="714" dirty="0">
                <a:solidFill>
                  <a:srgbClr val="525818"/>
                </a:solidFill>
                <a:ea typeface="Verdana" pitchFamily="34" charset="0"/>
                <a:cs typeface="Verdana" pitchFamily="34" charset="0"/>
              </a:rPr>
              <a:t>De probleemdefinitie is bekend bij belanghebbenden.</a:t>
            </a:r>
          </a:p>
          <a:p>
            <a:pPr algn="l"/>
            <a:endParaRPr lang="nl-NL" sz="714" dirty="0">
              <a:solidFill>
                <a:srgbClr val="525818"/>
              </a:solidFill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ijl-links en -rechts 6"/>
          <p:cNvSpPr/>
          <p:nvPr/>
        </p:nvSpPr>
        <p:spPr>
          <a:xfrm>
            <a:off x="1958110" y="1961738"/>
            <a:ext cx="535709" cy="341746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sp>
        <p:nvSpPr>
          <p:cNvPr id="8" name="Tekstvak 7"/>
          <p:cNvSpPr txBox="1"/>
          <p:nvPr/>
        </p:nvSpPr>
        <p:spPr>
          <a:xfrm>
            <a:off x="2033159" y="2019132"/>
            <a:ext cx="642927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57" dirty="0">
                <a:solidFill>
                  <a:schemeClr val="bg1"/>
                </a:solidFill>
              </a:rPr>
              <a:t>GAP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4611415" y="475165"/>
          <a:ext cx="4303706" cy="10309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0981">
                  <a:extLst>
                    <a:ext uri="{9D8B030D-6E8A-4147-A177-3AD203B41FA5}">
                      <a16:colId xmlns:a16="http://schemas.microsoft.com/office/drawing/2014/main" val="1287005173"/>
                    </a:ext>
                  </a:extLst>
                </a:gridCol>
                <a:gridCol w="2295559">
                  <a:extLst>
                    <a:ext uri="{9D8B030D-6E8A-4147-A177-3AD203B41FA5}">
                      <a16:colId xmlns:a16="http://schemas.microsoft.com/office/drawing/2014/main" val="655304771"/>
                    </a:ext>
                  </a:extLst>
                </a:gridCol>
                <a:gridCol w="1227166">
                  <a:extLst>
                    <a:ext uri="{9D8B030D-6E8A-4147-A177-3AD203B41FA5}">
                      <a16:colId xmlns:a16="http://schemas.microsoft.com/office/drawing/2014/main" val="301671747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r>
                        <a:rPr lang="nl-NL" sz="900" dirty="0"/>
                        <a:t>Verwachte oorzaak nr.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900" dirty="0"/>
                        <a:t>Oplossing (tegenmaatregel met hoge impact en makkelijkste uit te voeren)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900" dirty="0"/>
                        <a:t>Verwacht effect op probleem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731209406"/>
                  </a:ext>
                </a:extLst>
              </a:tr>
              <a:tr h="230432">
                <a:tc>
                  <a:txBody>
                    <a:bodyPr/>
                    <a:lstStyle/>
                    <a:p>
                      <a:r>
                        <a:rPr lang="nl-NL" sz="800" dirty="0"/>
                        <a:t>1.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615695493"/>
                  </a:ext>
                </a:extLst>
              </a:tr>
              <a:tr h="230432">
                <a:tc>
                  <a:txBody>
                    <a:bodyPr/>
                    <a:lstStyle/>
                    <a:p>
                      <a:r>
                        <a:rPr lang="nl-NL" sz="800" dirty="0"/>
                        <a:t>2.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225619638"/>
                  </a:ext>
                </a:extLst>
              </a:tr>
              <a:tr h="230432">
                <a:tc>
                  <a:txBody>
                    <a:bodyPr/>
                    <a:lstStyle/>
                    <a:p>
                      <a:r>
                        <a:rPr lang="nl-NL" sz="800" dirty="0"/>
                        <a:t>3.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157187984"/>
                  </a:ext>
                </a:extLst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4572001" y="2139636"/>
          <a:ext cx="4238496" cy="136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770">
                  <a:extLst>
                    <a:ext uri="{9D8B030D-6E8A-4147-A177-3AD203B41FA5}">
                      <a16:colId xmlns:a16="http://schemas.microsoft.com/office/drawing/2014/main" val="2583603320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3385310829"/>
                    </a:ext>
                  </a:extLst>
                </a:gridCol>
                <a:gridCol w="526143">
                  <a:extLst>
                    <a:ext uri="{9D8B030D-6E8A-4147-A177-3AD203B41FA5}">
                      <a16:colId xmlns:a16="http://schemas.microsoft.com/office/drawing/2014/main" val="321731567"/>
                    </a:ext>
                  </a:extLst>
                </a:gridCol>
                <a:gridCol w="459671">
                  <a:extLst>
                    <a:ext uri="{9D8B030D-6E8A-4147-A177-3AD203B41FA5}">
                      <a16:colId xmlns:a16="http://schemas.microsoft.com/office/drawing/2014/main" val="133655247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nl-NL" sz="800" dirty="0"/>
                        <a:t>Experiment / actie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Actiehouder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Datum gereed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Status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688102167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597538537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070824379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17029854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998709612"/>
                  </a:ext>
                </a:extLst>
              </a:tr>
            </a:tbl>
          </a:graphicData>
        </a:graphic>
      </p:graphicFrame>
      <p:sp>
        <p:nvSpPr>
          <p:cNvPr id="93" name="Ovaal 92"/>
          <p:cNvSpPr/>
          <p:nvPr/>
        </p:nvSpPr>
        <p:spPr>
          <a:xfrm>
            <a:off x="8555048" y="3082447"/>
            <a:ext cx="130966" cy="129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sp>
        <p:nvSpPr>
          <p:cNvPr id="94" name="Ovaal 93"/>
          <p:cNvSpPr/>
          <p:nvPr/>
        </p:nvSpPr>
        <p:spPr>
          <a:xfrm>
            <a:off x="8564605" y="2807538"/>
            <a:ext cx="130966" cy="129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sp>
        <p:nvSpPr>
          <p:cNvPr id="96" name="Ovaal 95"/>
          <p:cNvSpPr/>
          <p:nvPr/>
        </p:nvSpPr>
        <p:spPr>
          <a:xfrm>
            <a:off x="8555048" y="2511975"/>
            <a:ext cx="130966" cy="129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sp>
        <p:nvSpPr>
          <p:cNvPr id="98" name="Ovaal 97"/>
          <p:cNvSpPr/>
          <p:nvPr/>
        </p:nvSpPr>
        <p:spPr>
          <a:xfrm>
            <a:off x="8555048" y="3317378"/>
            <a:ext cx="130966" cy="129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457" y="3526524"/>
            <a:ext cx="3796351" cy="354468"/>
          </a:xfrm>
          <a:prstGeom prst="rect">
            <a:avLst/>
          </a:prstGeom>
        </p:spPr>
      </p:pic>
      <p:grpSp>
        <p:nvGrpSpPr>
          <p:cNvPr id="100" name="Groep 99"/>
          <p:cNvGrpSpPr/>
          <p:nvPr/>
        </p:nvGrpSpPr>
        <p:grpSpPr>
          <a:xfrm>
            <a:off x="109147" y="3549089"/>
            <a:ext cx="4359275" cy="1325677"/>
            <a:chOff x="88900" y="380841"/>
            <a:chExt cx="4359275" cy="1741440"/>
          </a:xfrm>
        </p:grpSpPr>
        <p:sp>
          <p:nvSpPr>
            <p:cNvPr id="101" name="Rectangle 4"/>
            <p:cNvSpPr>
              <a:spLocks noChangeArrowheads="1"/>
            </p:cNvSpPr>
            <p:nvPr/>
          </p:nvSpPr>
          <p:spPr bwMode="auto">
            <a:xfrm>
              <a:off x="88900" y="380841"/>
              <a:ext cx="4359275" cy="1352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sz="196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2" name="Rechthoek 101"/>
            <p:cNvSpPr/>
            <p:nvPr/>
          </p:nvSpPr>
          <p:spPr>
            <a:xfrm>
              <a:off x="101872" y="406690"/>
              <a:ext cx="4304431" cy="1715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nl-NL" sz="800" b="1" dirty="0">
                  <a:ea typeface="Verdana" pitchFamily="34" charset="0"/>
                  <a:cs typeface="Verdana" pitchFamily="34" charset="0"/>
                </a:rPr>
                <a:t>Visualisatie van de huidige (probleem) situatie</a:t>
              </a:r>
            </a:p>
            <a:p>
              <a:pPr algn="l"/>
              <a:endParaRPr lang="nl-NL" sz="800" b="1" dirty="0">
                <a:ea typeface="Verdana" pitchFamily="34" charset="0"/>
                <a:cs typeface="Verdana" pitchFamily="34" charset="0"/>
              </a:endParaRPr>
            </a:p>
            <a:p>
              <a:pPr algn="l"/>
              <a:r>
                <a:rPr lang="nl-NL" sz="786" dirty="0">
                  <a:ea typeface="Verdana" panose="020B0604030504040204" pitchFamily="34" charset="0"/>
                  <a:cs typeface="Verdana" panose="020B0604030504040204" pitchFamily="34" charset="0"/>
                </a:rPr>
                <a:t>(Plaatjes, toelichtende grafieken, stappen proces, sfeer)</a:t>
              </a:r>
            </a:p>
            <a:p>
              <a:pPr algn="l"/>
              <a:endParaRPr lang="nl-NL" sz="786" dirty="0"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22467" indent="-122467">
                <a:buFont typeface="Arial" panose="020B0604020202020204" pitchFamily="34" charset="0"/>
                <a:buChar char="•"/>
              </a:pPr>
              <a:r>
                <a:rPr lang="nl-NL" sz="786" dirty="0">
                  <a:ea typeface="Verdana" panose="020B0604030504040204" pitchFamily="34" charset="0"/>
                  <a:cs typeface="Verdana" panose="020B0604030504040204" pitchFamily="34" charset="0"/>
                </a:rPr>
                <a:t>Visualiseer alleen dat wat essentieel is voor de huidige probleemsituatie.</a:t>
              </a:r>
            </a:p>
            <a:p>
              <a:pPr marL="122467" indent="-122467">
                <a:buFont typeface="Arial" panose="020B0604020202020204" pitchFamily="34" charset="0"/>
                <a:buChar char="•"/>
              </a:pPr>
              <a:r>
                <a:rPr lang="nl-NL" sz="786" dirty="0">
                  <a:ea typeface="Verdana" panose="020B0604030504040204" pitchFamily="34" charset="0"/>
                  <a:cs typeface="Verdana" panose="020B0604030504040204" pitchFamily="34" charset="0"/>
                </a:rPr>
                <a:t>Geef afbeeldingen een titel, zodat de lezer snapt wat de afbeelding laat zien.</a:t>
              </a:r>
            </a:p>
            <a:p>
              <a:pPr marL="122467" indent="-122467">
                <a:buFont typeface="Arial" panose="020B0604020202020204" pitchFamily="34" charset="0"/>
                <a:buChar char="•"/>
              </a:pPr>
              <a:r>
                <a:rPr lang="nl-NL" sz="786" dirty="0">
                  <a:ea typeface="Verdana" panose="020B0604030504040204" pitchFamily="34" charset="0"/>
                  <a:cs typeface="Verdana" panose="020B0604030504040204" pitchFamily="34" charset="0"/>
                </a:rPr>
                <a:t>Zorg dat de afbeeldingen/grafieken leesbaar zijn. </a:t>
              </a: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03" name="Groep 102"/>
          <p:cNvGrpSpPr/>
          <p:nvPr/>
        </p:nvGrpSpPr>
        <p:grpSpPr>
          <a:xfrm>
            <a:off x="109146" y="4926594"/>
            <a:ext cx="4359275" cy="1846332"/>
            <a:chOff x="88900" y="380841"/>
            <a:chExt cx="4359275" cy="1734025"/>
          </a:xfrm>
        </p:grpSpPr>
        <p:sp>
          <p:nvSpPr>
            <p:cNvPr id="104" name="Rectangle 4"/>
            <p:cNvSpPr>
              <a:spLocks noChangeArrowheads="1"/>
            </p:cNvSpPr>
            <p:nvPr/>
          </p:nvSpPr>
          <p:spPr bwMode="auto">
            <a:xfrm>
              <a:off x="88900" y="380841"/>
              <a:ext cx="4359275" cy="1734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sz="196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5" name="Rechthoek 104"/>
            <p:cNvSpPr/>
            <p:nvPr/>
          </p:nvSpPr>
          <p:spPr>
            <a:xfrm>
              <a:off x="101872" y="406691"/>
              <a:ext cx="4304431" cy="202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nl-NL" sz="800" b="1" dirty="0">
                  <a:ea typeface="Verdana" pitchFamily="34" charset="0"/>
                  <a:cs typeface="Verdana" pitchFamily="34" charset="0"/>
                </a:rPr>
                <a:t>Oorzakenanalyse (visgraat / 5 x </a:t>
              </a:r>
              <a:r>
                <a:rPr lang="nl-NL" sz="800" b="1" dirty="0" err="1">
                  <a:ea typeface="Verdana" pitchFamily="34" charset="0"/>
                  <a:cs typeface="Verdana" pitchFamily="34" charset="0"/>
                </a:rPr>
                <a:t>why</a:t>
              </a:r>
              <a:r>
                <a:rPr lang="nl-NL" sz="800" b="1" dirty="0">
                  <a:ea typeface="Verdana" pitchFamily="34" charset="0"/>
                  <a:cs typeface="Verdana" pitchFamily="34" charset="0"/>
                </a:rPr>
                <a:t> / </a:t>
              </a:r>
              <a:r>
                <a:rPr lang="nl-NL" sz="800" b="1" dirty="0" err="1">
                  <a:ea typeface="Verdana" pitchFamily="34" charset="0"/>
                  <a:cs typeface="Verdana" pitchFamily="34" charset="0"/>
                </a:rPr>
                <a:t>pareto</a:t>
              </a:r>
              <a:r>
                <a:rPr lang="nl-NL" sz="800" b="1" dirty="0">
                  <a:ea typeface="Verdana" pitchFamily="34" charset="0"/>
                  <a:cs typeface="Verdana" pitchFamily="34" charset="0"/>
                </a:rPr>
                <a:t> / issuetree /waardestroom</a:t>
              </a: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1801586" y="5109210"/>
            <a:ext cx="2750171" cy="33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786" dirty="0">
                <a:ea typeface="Verdana" panose="020B0604030504040204" pitchFamily="34" charset="0"/>
                <a:cs typeface="Verdana" panose="020B0604030504040204" pitchFamily="34" charset="0"/>
              </a:rPr>
              <a:t>Als deze oorzaken zijn opgelost dan verwachten we dat het doel is behaald (1 heeft grootste impact)</a:t>
            </a: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3"/>
          <a:stretch/>
        </p:blipFill>
        <p:spPr>
          <a:xfrm>
            <a:off x="403152" y="1860485"/>
            <a:ext cx="420754" cy="574828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" y="5230189"/>
            <a:ext cx="1583530" cy="996440"/>
          </a:xfrm>
          <a:prstGeom prst="rect">
            <a:avLst/>
          </a:prstGeom>
        </p:spPr>
      </p:pic>
      <p:sp>
        <p:nvSpPr>
          <p:cNvPr id="46" name="Tekstvak 45"/>
          <p:cNvSpPr txBox="1"/>
          <p:nvPr/>
        </p:nvSpPr>
        <p:spPr>
          <a:xfrm>
            <a:off x="169456" y="6356595"/>
            <a:ext cx="4238653" cy="31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714" dirty="0">
                <a:solidFill>
                  <a:srgbClr val="525818"/>
                </a:solidFill>
                <a:ea typeface="Batang" pitchFamily="18" charset="-127"/>
              </a:rPr>
              <a:t>Go:  je hebt de kernoorzaak(en) met de grootste impact benoemd en genummerd. Het verwachte oorzakelijk verband met het probleem, kun je logisch verklaren en helder uitleggen.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4601888" y="1622963"/>
            <a:ext cx="4456536" cy="31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714" dirty="0">
                <a:solidFill>
                  <a:srgbClr val="525818"/>
                </a:solidFill>
                <a:ea typeface="Verdana" pitchFamily="34" charset="0"/>
                <a:cs typeface="Verdana" pitchFamily="34" charset="0"/>
              </a:rPr>
              <a:t>Go: de oorzaken staan met een kernwoord in kolom 1 en met het juiste nr. De tegenmaatregel houdt verband met de oorzaak. Per tegenmaatregel is het verwachte effect uitgedrukt in een meetbare eenheid.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610887" y="3842167"/>
            <a:ext cx="4499791" cy="31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714" dirty="0">
                <a:solidFill>
                  <a:srgbClr val="525818"/>
                </a:solidFill>
                <a:ea typeface="Verdana" pitchFamily="34" charset="0"/>
                <a:cs typeface="Verdana" pitchFamily="34" charset="0"/>
              </a:rPr>
              <a:t>Go: elke actie heeft een actiehouder. De actiehouder weet wat hij gaat doen en hoe hij/zij het effect gaat meten. Je kunt ook een losse planning maken, bv op de achterkant van de A3.</a:t>
            </a:r>
          </a:p>
        </p:txBody>
      </p:sp>
      <p:grpSp>
        <p:nvGrpSpPr>
          <p:cNvPr id="18" name="Groep 17"/>
          <p:cNvGrpSpPr/>
          <p:nvPr/>
        </p:nvGrpSpPr>
        <p:grpSpPr>
          <a:xfrm>
            <a:off x="4601402" y="4211645"/>
            <a:ext cx="4486424" cy="2707598"/>
            <a:chOff x="6442643" y="5880997"/>
            <a:chExt cx="6280993" cy="3790639"/>
          </a:xfrm>
        </p:grpSpPr>
        <p:grpSp>
          <p:nvGrpSpPr>
            <p:cNvPr id="57" name="Groep 56"/>
            <p:cNvGrpSpPr/>
            <p:nvPr/>
          </p:nvGrpSpPr>
          <p:grpSpPr>
            <a:xfrm>
              <a:off x="6442643" y="5880997"/>
              <a:ext cx="6280993" cy="3790639"/>
              <a:chOff x="88900" y="380840"/>
              <a:chExt cx="4486424" cy="1915997"/>
            </a:xfrm>
          </p:grpSpPr>
          <p:sp>
            <p:nvSpPr>
              <p:cNvPr id="58" name="Rectangle 4"/>
              <p:cNvSpPr>
                <a:spLocks noChangeArrowheads="1"/>
              </p:cNvSpPr>
              <p:nvPr/>
            </p:nvSpPr>
            <p:spPr bwMode="auto">
              <a:xfrm>
                <a:off x="88900" y="380840"/>
                <a:ext cx="4486424" cy="18201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 sz="1960" dirty="0"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9" name="Rechthoek 58"/>
              <p:cNvSpPr/>
              <p:nvPr/>
            </p:nvSpPr>
            <p:spPr>
              <a:xfrm>
                <a:off x="129386" y="429978"/>
                <a:ext cx="4445938" cy="1866859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l"/>
                <a:r>
                  <a:rPr lang="nl-NL" sz="800" b="1" dirty="0">
                    <a:solidFill>
                      <a:schemeClr val="accent3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Stap 6a. Check! </a:t>
                </a:r>
              </a:p>
              <a:p>
                <a:pPr algn="l"/>
                <a:r>
                  <a:rPr lang="nl-NL" sz="800">
                    <a:ea typeface="Verdana"/>
                    <a:cs typeface="Verdana" pitchFamily="34" charset="0"/>
                  </a:rPr>
                  <a:t>Laat in een grafiek zien in hoeverre het doel is behaald. </a:t>
                </a:r>
              </a:p>
              <a:p>
                <a:pPr algn="l"/>
                <a:r>
                  <a:rPr lang="nl-NL" sz="800" dirty="0">
                    <a:ea typeface="Verdana" pitchFamily="34" charset="0"/>
                    <a:cs typeface="Verdana" pitchFamily="34" charset="0"/>
                  </a:rPr>
                  <a:t>Gebruik daarvoor dezelfde grafiek/meeteenheid</a:t>
                </a:r>
              </a:p>
              <a:p>
                <a:pPr algn="l"/>
                <a:r>
                  <a:rPr lang="nl-NL" sz="800" dirty="0">
                    <a:ea typeface="Verdana" pitchFamily="34" charset="0"/>
                    <a:cs typeface="Verdana" pitchFamily="34" charset="0"/>
                  </a:rPr>
                  <a:t>als bij probleem –doel in stap 1.</a:t>
                </a:r>
              </a:p>
              <a:p>
                <a:pPr algn="l"/>
                <a:endParaRPr lang="nl-NL" sz="800" dirty="0">
                  <a:ea typeface="Verdana" pitchFamily="34" charset="0"/>
                  <a:cs typeface="Verdana" pitchFamily="34" charset="0"/>
                  <a:sym typeface="Wingdings" panose="05000000000000000000" pitchFamily="2" charset="2"/>
                </a:endParaRPr>
              </a:p>
              <a:p>
                <a:pPr algn="l"/>
                <a:r>
                  <a:rPr lang="nl-NL" sz="800" dirty="0">
                    <a:ea typeface="Verdana" pitchFamily="34" charset="0"/>
                    <a:cs typeface="Verdana" pitchFamily="34" charset="0"/>
                  </a:rPr>
                  <a:t>* Is het doel behaald? -&gt; Borgen!</a:t>
                </a:r>
              </a:p>
              <a:p>
                <a:r>
                  <a:rPr lang="nl-NL" sz="800" dirty="0">
                    <a:ea typeface="Verdana"/>
                    <a:cs typeface="Verdana" pitchFamily="34" charset="0"/>
                  </a:rPr>
                  <a:t>* Doel niet behaald? -&gt; bijstellen experiment /kies andere oorzaak.</a:t>
                </a:r>
              </a:p>
              <a:p>
                <a:endParaRPr lang="nl-NL" sz="800" b="1" dirty="0">
                  <a:ea typeface="Verdana"/>
                  <a:cs typeface="Verdana" pitchFamily="34" charset="0"/>
                </a:endParaRPr>
              </a:p>
              <a:p>
                <a:r>
                  <a:rPr lang="nl-NL" sz="700" i="1">
                    <a:ea typeface="Verdana"/>
                    <a:cs typeface="Verdana" pitchFamily="34" charset="0"/>
                  </a:rPr>
                  <a:t>Titel: 0-meting 20%. Doel  80% EKG. Behaald effect 90%!</a:t>
                </a:r>
                <a:endParaRPr lang="nl-NL" sz="700" b="1">
                  <a:solidFill>
                    <a:schemeClr val="accent3">
                      <a:lumMod val="50000"/>
                    </a:schemeClr>
                  </a:solidFill>
                  <a:ea typeface="Verdana"/>
                  <a:cs typeface="Verdana" pitchFamily="34" charset="0"/>
                </a:endParaRPr>
              </a:p>
              <a:p>
                <a:pPr algn="l"/>
                <a:endParaRPr lang="nl-NL" sz="714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r>
                  <a:rPr lang="nl-NL" sz="800" b="1" dirty="0">
                    <a:solidFill>
                      <a:schemeClr val="accent3">
                        <a:lumMod val="50000"/>
                      </a:schemeClr>
                    </a:solidFill>
                    <a:ea typeface="Verdana"/>
                    <a:cs typeface="Verdana" pitchFamily="34" charset="0"/>
                  </a:rPr>
                  <a:t>6b. Borg! </a:t>
                </a:r>
                <a:endParaRPr lang="nl-NL" sz="857" dirty="0">
                  <a:solidFill>
                    <a:schemeClr val="accent3">
                      <a:lumMod val="50000"/>
                    </a:schemeClr>
                  </a:solidFill>
                  <a:ea typeface="Verdana"/>
                  <a:cs typeface="Verdana" pitchFamily="34" charset="0"/>
                </a:endParaRPr>
              </a:p>
              <a:p>
                <a:pPr marL="121920" indent="-121920">
                  <a:buFont typeface="Wingdings" panose="05000000000000000000" pitchFamily="2" charset="2"/>
                  <a:buChar char="þ"/>
                </a:pPr>
                <a:r>
                  <a:rPr lang="nl-NL" sz="786" dirty="0">
                    <a:ea typeface="Verdana" pitchFamily="34" charset="0"/>
                    <a:cs typeface="Verdana" pitchFamily="34" charset="0"/>
                    <a:sym typeface="Wingdings" panose="05000000000000000000" pitchFamily="2" charset="2"/>
                  </a:rPr>
                  <a:t>Verbetering is gestandaardiseerd (bv </a:t>
                </a:r>
                <a:r>
                  <a:rPr lang="nl-NL" sz="786" dirty="0" err="1">
                    <a:ea typeface="Verdana" pitchFamily="34" charset="0"/>
                    <a:cs typeface="Verdana" pitchFamily="34" charset="0"/>
                    <a:sym typeface="Wingdings" panose="05000000000000000000" pitchFamily="2" charset="2"/>
                  </a:rPr>
                  <a:t>failsafe</a:t>
                </a:r>
                <a:r>
                  <a:rPr lang="nl-NL" sz="786" dirty="0">
                    <a:ea typeface="Verdana" pitchFamily="34" charset="0"/>
                    <a:cs typeface="Verdana" pitchFamily="34" charset="0"/>
                    <a:sym typeface="Wingdings" panose="05000000000000000000" pitchFamily="2" charset="2"/>
                  </a:rPr>
                  <a:t> / visueel via </a:t>
                </a:r>
                <a:r>
                  <a:rPr lang="nl-NL" sz="786" dirty="0" err="1">
                    <a:ea typeface="Verdana" pitchFamily="34" charset="0"/>
                    <a:cs typeface="Verdana" pitchFamily="34" charset="0"/>
                    <a:sym typeface="Wingdings" panose="05000000000000000000" pitchFamily="2" charset="2"/>
                  </a:rPr>
                  <a:t>dagstartborden</a:t>
                </a:r>
                <a:r>
                  <a:rPr lang="nl-NL" sz="786" dirty="0">
                    <a:ea typeface="Verdana" pitchFamily="34" charset="0"/>
                    <a:cs typeface="Verdana" pitchFamily="34" charset="0"/>
                    <a:sym typeface="Wingdings" panose="05000000000000000000" pitchFamily="2" charset="2"/>
                  </a:rPr>
                  <a:t> –werkinstructies)</a:t>
                </a:r>
                <a:endParaRPr lang="nl-NL" sz="786" dirty="0">
                  <a:ea typeface="Verdana" pitchFamily="34" charset="0"/>
                  <a:cs typeface="Verdana" pitchFamily="34" charset="0"/>
                </a:endParaRPr>
              </a:p>
              <a:p>
                <a:pPr marL="121920" indent="-121920">
                  <a:buFont typeface="Wingdings" panose="05000000000000000000" pitchFamily="2" charset="2"/>
                  <a:buChar char="þ"/>
                </a:pPr>
                <a:r>
                  <a:rPr lang="nl-NL" sz="786" dirty="0">
                    <a:ea typeface="Verdana" pitchFamily="34" charset="0"/>
                    <a:cs typeface="Verdana" pitchFamily="34" charset="0"/>
                    <a:sym typeface="Wingdings" panose="05000000000000000000" pitchFamily="2" charset="2"/>
                  </a:rPr>
                  <a:t>Betrokkenen zijn geïnformeerd / getraind (voor doen –na doen- zelf doen)</a:t>
                </a:r>
                <a:endParaRPr lang="nl-NL" sz="786" dirty="0">
                  <a:ea typeface="Verdana" pitchFamily="34" charset="0"/>
                  <a:cs typeface="Verdana" pitchFamily="34" charset="0"/>
                </a:endParaRPr>
              </a:p>
              <a:p>
                <a:pPr marL="121920" indent="-121920">
                  <a:buFont typeface="Wingdings" panose="05000000000000000000" pitchFamily="2" charset="2"/>
                  <a:buChar char="þ"/>
                </a:pPr>
                <a:r>
                  <a:rPr lang="nl-NL" sz="786" dirty="0">
                    <a:ea typeface="Verdana" pitchFamily="34" charset="0"/>
                    <a:cs typeface="Verdana" pitchFamily="34" charset="0"/>
                    <a:sym typeface="Wingdings" panose="05000000000000000000" pitchFamily="2" charset="2"/>
                  </a:rPr>
                  <a:t>Eigenaar van het proces is benoemd</a:t>
                </a:r>
                <a:endParaRPr lang="nl-NL" sz="786" dirty="0">
                  <a:ea typeface="Verdana" pitchFamily="34" charset="0"/>
                  <a:cs typeface="Verdana" pitchFamily="34" charset="0"/>
                </a:endParaRPr>
              </a:p>
              <a:p>
                <a:pPr marL="121920" indent="-121920">
                  <a:buFont typeface="Wingdings" panose="05000000000000000000" pitchFamily="2" charset="2"/>
                  <a:buChar char="þ"/>
                </a:pPr>
                <a:r>
                  <a:rPr lang="nl-NL" sz="786" dirty="0">
                    <a:ea typeface="Verdana" pitchFamily="34" charset="0"/>
                    <a:cs typeface="Verdana" pitchFamily="34" charset="0"/>
                    <a:sym typeface="Wingdings" panose="05000000000000000000" pitchFamily="2" charset="2"/>
                  </a:rPr>
                  <a:t>Vervolgafspraken over monitoring gemaakt bv in weekstarts.</a:t>
                </a:r>
                <a:endParaRPr lang="nl-NL" sz="786" dirty="0">
                  <a:ea typeface="Verdana" pitchFamily="34" charset="0"/>
                  <a:cs typeface="Verdana" pitchFamily="34" charset="0"/>
                </a:endParaRPr>
              </a:p>
              <a:p>
                <a:pPr marL="121920" indent="-121920">
                  <a:buFont typeface="Wingdings" panose="05000000000000000000" pitchFamily="2" charset="2"/>
                  <a:buChar char="þ"/>
                </a:pPr>
                <a:r>
                  <a:rPr lang="nl-NL" sz="786" dirty="0" err="1">
                    <a:ea typeface="Verdana" pitchFamily="34" charset="0"/>
                    <a:cs typeface="Verdana" pitchFamily="34" charset="0"/>
                    <a:sym typeface="Wingdings" panose="05000000000000000000" pitchFamily="2" charset="2"/>
                  </a:rPr>
                  <a:t>Hermeting</a:t>
                </a:r>
                <a:r>
                  <a:rPr lang="nl-NL" sz="786" dirty="0">
                    <a:ea typeface="Verdana" pitchFamily="34" charset="0"/>
                    <a:cs typeface="Verdana" pitchFamily="34" charset="0"/>
                    <a:sym typeface="Wingdings" panose="05000000000000000000" pitchFamily="2" charset="2"/>
                  </a:rPr>
                  <a:t> door werkgroep na x periode gepland</a:t>
                </a:r>
                <a:endParaRPr lang="nl-NL" sz="786" dirty="0"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r>
                  <a:rPr lang="nl-NL" sz="800" b="1" dirty="0" err="1">
                    <a:solidFill>
                      <a:schemeClr val="accent3">
                        <a:lumMod val="50000"/>
                      </a:schemeClr>
                    </a:solidFill>
                    <a:ea typeface="Verdana"/>
                    <a:cs typeface="Verdana" pitchFamily="34" charset="0"/>
                  </a:rPr>
                  <a:t>Vervolgkaizen</a:t>
                </a:r>
                <a:r>
                  <a:rPr lang="nl-NL" sz="800" b="1" dirty="0">
                    <a:solidFill>
                      <a:schemeClr val="accent3">
                        <a:lumMod val="50000"/>
                      </a:schemeClr>
                    </a:solidFill>
                    <a:ea typeface="Verdana"/>
                    <a:cs typeface="Verdana" pitchFamily="34" charset="0"/>
                  </a:rPr>
                  <a:t>: </a:t>
                </a:r>
              </a:p>
              <a:p>
                <a:pPr algn="l"/>
                <a:r>
                  <a:rPr lang="nl-NL" sz="800" dirty="0">
                    <a:ea typeface="Verdana" pitchFamily="34" charset="0"/>
                    <a:cs typeface="Verdana" pitchFamily="34" charset="0"/>
                  </a:rPr>
                  <a:t>welke problemen kwam je tegen die geen oorzakelijk verband hadden met de probleemstelling in deze </a:t>
                </a:r>
                <a:r>
                  <a:rPr lang="nl-NL" sz="800" dirty="0" err="1">
                    <a:ea typeface="Verdana" pitchFamily="34" charset="0"/>
                    <a:cs typeface="Verdana" pitchFamily="34" charset="0"/>
                  </a:rPr>
                  <a:t>kaizen</a:t>
                </a:r>
                <a:r>
                  <a:rPr lang="nl-NL" sz="800" dirty="0">
                    <a:ea typeface="Verdana" pitchFamily="34" charset="0"/>
                    <a:cs typeface="Verdana" pitchFamily="34" charset="0"/>
                  </a:rPr>
                  <a:t>. Welke vervolg </a:t>
                </a:r>
                <a:r>
                  <a:rPr lang="nl-NL" sz="800" dirty="0" err="1">
                    <a:ea typeface="Verdana" pitchFamily="34" charset="0"/>
                    <a:cs typeface="Verdana" pitchFamily="34" charset="0"/>
                  </a:rPr>
                  <a:t>kaizen</a:t>
                </a:r>
                <a:r>
                  <a:rPr lang="nl-NL" sz="800" dirty="0">
                    <a:ea typeface="Verdana" pitchFamily="34" charset="0"/>
                    <a:cs typeface="Verdana" pitchFamily="34" charset="0"/>
                  </a:rPr>
                  <a:t> adviseer je?</a:t>
                </a:r>
              </a:p>
              <a:p>
                <a:pPr algn="l"/>
                <a:r>
                  <a:rPr lang="nl-NL" sz="800" dirty="0">
                    <a:ea typeface="Verdana" pitchFamily="34" charset="0"/>
                    <a:cs typeface="Verdana" pitchFamily="34" charset="0"/>
                  </a:rPr>
                  <a:t> </a:t>
                </a:r>
              </a:p>
            </p:txBody>
          </p:sp>
        </p:grpSp>
        <p:grpSp>
          <p:nvGrpSpPr>
            <p:cNvPr id="27" name="Groep 26"/>
            <p:cNvGrpSpPr/>
            <p:nvPr/>
          </p:nvGrpSpPr>
          <p:grpSpPr>
            <a:xfrm>
              <a:off x="11273760" y="6050512"/>
              <a:ext cx="1030330" cy="895524"/>
              <a:chOff x="7909511" y="6539792"/>
              <a:chExt cx="1030330" cy="895524"/>
            </a:xfrm>
          </p:grpSpPr>
          <p:pic>
            <p:nvPicPr>
              <p:cNvPr id="106" name="Afbeelding 10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469"/>
              <a:stretch/>
            </p:blipFill>
            <p:spPr>
              <a:xfrm>
                <a:off x="7909511" y="6539792"/>
                <a:ext cx="1030330" cy="895524"/>
              </a:xfrm>
              <a:prstGeom prst="rect">
                <a:avLst/>
              </a:prstGeom>
            </p:spPr>
          </p:pic>
          <p:sp>
            <p:nvSpPr>
              <p:cNvPr id="26" name="Stroomdiagram: Proces 25"/>
              <p:cNvSpPr/>
              <p:nvPr/>
            </p:nvSpPr>
            <p:spPr>
              <a:xfrm>
                <a:off x="8600218" y="6669607"/>
                <a:ext cx="303566" cy="664830"/>
              </a:xfrm>
              <a:prstGeom prst="flowChartProcess">
                <a:avLst/>
              </a:prstGeom>
              <a:solidFill>
                <a:srgbClr val="00B05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86"/>
              </a:p>
            </p:txBody>
          </p:sp>
        </p:grpSp>
        <p:cxnSp>
          <p:nvCxnSpPr>
            <p:cNvPr id="29" name="Rechte verbindingslijn 28"/>
            <p:cNvCxnSpPr/>
            <p:nvPr/>
          </p:nvCxnSpPr>
          <p:spPr>
            <a:xfrm>
              <a:off x="11380806" y="6272825"/>
              <a:ext cx="1194081" cy="0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0" name="Tekstvak 49"/>
            <p:cNvSpPr txBox="1"/>
            <p:nvPr/>
          </p:nvSpPr>
          <p:spPr>
            <a:xfrm>
              <a:off x="6465707" y="7382208"/>
              <a:ext cx="5980538" cy="283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l-NL" sz="714" dirty="0">
                  <a:solidFill>
                    <a:srgbClr val="525818"/>
                  </a:solidFill>
                  <a:ea typeface="Batang" pitchFamily="18" charset="-127"/>
                </a:rPr>
                <a:t>Go: het doel is aantoonbaar bereikt: probleem opgelost.</a:t>
              </a:r>
            </a:p>
          </p:txBody>
        </p:sp>
      </p:grp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801586" y="5434701"/>
          <a:ext cx="2525000" cy="97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500">
                  <a:extLst>
                    <a:ext uri="{9D8B030D-6E8A-4147-A177-3AD203B41FA5}">
                      <a16:colId xmlns:a16="http://schemas.microsoft.com/office/drawing/2014/main" val="1417369368"/>
                    </a:ext>
                  </a:extLst>
                </a:gridCol>
                <a:gridCol w="1262500">
                  <a:extLst>
                    <a:ext uri="{9D8B030D-6E8A-4147-A177-3AD203B41FA5}">
                      <a16:colId xmlns:a16="http://schemas.microsoft.com/office/drawing/2014/main" val="4095717368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r>
                        <a:rPr lang="nl-NL" sz="700" dirty="0"/>
                        <a:t>Verwachte oorzaak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700" dirty="0"/>
                        <a:t>Hoeveel impact heeft deze op</a:t>
                      </a:r>
                      <a:r>
                        <a:rPr lang="nl-NL" sz="700" baseline="0" dirty="0"/>
                        <a:t> verkleining van de gap (verwachting)? </a:t>
                      </a:r>
                      <a:endParaRPr lang="nl-NL" sz="7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819334684"/>
                  </a:ext>
                </a:extLst>
              </a:tr>
              <a:tr h="185057">
                <a:tc>
                  <a:txBody>
                    <a:bodyPr/>
                    <a:lstStyle/>
                    <a:p>
                      <a:r>
                        <a:rPr lang="nl-NL" sz="800" dirty="0"/>
                        <a:t>1….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50%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148447305"/>
                  </a:ext>
                </a:extLst>
              </a:tr>
              <a:tr h="185057">
                <a:tc>
                  <a:txBody>
                    <a:bodyPr/>
                    <a:lstStyle/>
                    <a:p>
                      <a:r>
                        <a:rPr lang="nl-NL" sz="800" dirty="0"/>
                        <a:t>2….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876485090"/>
                  </a:ext>
                </a:extLst>
              </a:tr>
              <a:tr h="210879">
                <a:tc>
                  <a:txBody>
                    <a:bodyPr/>
                    <a:lstStyle/>
                    <a:p>
                      <a:r>
                        <a:rPr lang="nl-NL" sz="800" dirty="0"/>
                        <a:t>3….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327462670"/>
                  </a:ext>
                </a:extLst>
              </a:tr>
            </a:tbl>
          </a:graphicData>
        </a:graphic>
      </p:graphicFrame>
      <p:grpSp>
        <p:nvGrpSpPr>
          <p:cNvPr id="17" name="Groep 16"/>
          <p:cNvGrpSpPr/>
          <p:nvPr/>
        </p:nvGrpSpPr>
        <p:grpSpPr>
          <a:xfrm>
            <a:off x="2713555" y="1860484"/>
            <a:ext cx="650562" cy="589777"/>
            <a:chOff x="3985260" y="2640881"/>
            <a:chExt cx="714946" cy="705884"/>
          </a:xfrm>
        </p:grpSpPr>
        <p:pic>
          <p:nvPicPr>
            <p:cNvPr id="22" name="Afbeelding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2" t="47894" b="1"/>
            <a:stretch/>
          </p:blipFill>
          <p:spPr>
            <a:xfrm>
              <a:off x="3985260" y="2640881"/>
              <a:ext cx="714946" cy="705884"/>
            </a:xfrm>
            <a:prstGeom prst="rect">
              <a:avLst/>
            </a:prstGeom>
          </p:spPr>
        </p:pic>
        <p:cxnSp>
          <p:nvCxnSpPr>
            <p:cNvPr id="11" name="Rechte verbindingslijn met pijl 10"/>
            <p:cNvCxnSpPr/>
            <p:nvPr/>
          </p:nvCxnSpPr>
          <p:spPr>
            <a:xfrm flipH="1">
              <a:off x="4253367" y="2756663"/>
              <a:ext cx="153426" cy="3333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kstvak 59"/>
          <p:cNvSpPr txBox="1"/>
          <p:nvPr/>
        </p:nvSpPr>
        <p:spPr>
          <a:xfrm>
            <a:off x="4627361" y="6197274"/>
            <a:ext cx="4271813" cy="20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714" dirty="0">
                <a:solidFill>
                  <a:srgbClr val="525818"/>
                </a:solidFill>
                <a:ea typeface="Batang" pitchFamily="18" charset="-127"/>
              </a:rPr>
              <a:t>Go: de nieuwe werkwijze is de normale werkwijze geworden</a:t>
            </a:r>
          </a:p>
        </p:txBody>
      </p:sp>
    </p:spTree>
    <p:extLst>
      <p:ext uri="{BB962C8B-B14F-4D97-AF65-F5344CB8AC3E}">
        <p14:creationId xmlns:p14="http://schemas.microsoft.com/office/powerpoint/2010/main" val="232045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38887" y="76320"/>
            <a:ext cx="9144000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 defTabSz="685814">
              <a:spcBef>
                <a:spcPct val="50000"/>
              </a:spcBef>
            </a:pPr>
            <a:r>
              <a:rPr lang="nl-NL" sz="1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Titel </a:t>
            </a:r>
            <a:r>
              <a:rPr lang="nl-NL" sz="1000" b="1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Kaizen</a:t>
            </a:r>
            <a:r>
              <a:rPr lang="nl-NL" sz="1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                                                                               </a:t>
            </a:r>
            <a:r>
              <a:rPr lang="nl-NL" sz="786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Eigenaar:                    </a:t>
            </a:r>
            <a:r>
              <a:rPr lang="nl-NL" sz="786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Werkgroepleden</a:t>
            </a:r>
            <a:r>
              <a:rPr lang="nl-NL" sz="786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                                                                                                  Versiedatum: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88901" y="281001"/>
            <a:ext cx="4384979" cy="941793"/>
            <a:chOff x="88900" y="380841"/>
            <a:chExt cx="4359275" cy="1516854"/>
          </a:xfrm>
        </p:grpSpPr>
        <p:sp>
          <p:nvSpPr>
            <p:cNvPr id="277508" name="Rectangle 4"/>
            <p:cNvSpPr>
              <a:spLocks noChangeArrowheads="1"/>
            </p:cNvSpPr>
            <p:nvPr/>
          </p:nvSpPr>
          <p:spPr bwMode="auto">
            <a:xfrm>
              <a:off x="88900" y="380841"/>
              <a:ext cx="4359275" cy="15168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sz="196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" name="Rechthoek 1"/>
            <p:cNvSpPr/>
            <p:nvPr/>
          </p:nvSpPr>
          <p:spPr>
            <a:xfrm>
              <a:off x="96006" y="424616"/>
              <a:ext cx="4336001" cy="346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Verantwoording (waarvoor </a:t>
              </a:r>
              <a:r>
                <a:rPr lang="nl-NL" sz="800" b="1" u="sng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moeten</a:t>
              </a:r>
              <a:r>
                <a: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 we dit probleem oppakken)</a:t>
              </a:r>
            </a:p>
          </p:txBody>
        </p:sp>
      </p:grpSp>
      <p:sp>
        <p:nvSpPr>
          <p:cNvPr id="40" name="Rechthoek 39"/>
          <p:cNvSpPr/>
          <p:nvPr/>
        </p:nvSpPr>
        <p:spPr>
          <a:xfrm>
            <a:off x="4551757" y="291233"/>
            <a:ext cx="33105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Stap 3. Genereer oplossingen (tegenmaatregelen op verwachte oorzaken)</a:t>
            </a:r>
            <a:endParaRPr lang="nl-NL" sz="1960" dirty="0"/>
          </a:p>
        </p:txBody>
      </p:sp>
      <p:grpSp>
        <p:nvGrpSpPr>
          <p:cNvPr id="41" name="Groep 40"/>
          <p:cNvGrpSpPr/>
          <p:nvPr/>
        </p:nvGrpSpPr>
        <p:grpSpPr>
          <a:xfrm>
            <a:off x="96048" y="4659110"/>
            <a:ext cx="4359275" cy="237350"/>
            <a:chOff x="61351" y="-480721"/>
            <a:chExt cx="4359275" cy="1415203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61351" y="-480721"/>
              <a:ext cx="4359275" cy="13525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sz="196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Rechthoek 43"/>
            <p:cNvSpPr/>
            <p:nvPr/>
          </p:nvSpPr>
          <p:spPr>
            <a:xfrm>
              <a:off x="85490" y="-350106"/>
              <a:ext cx="4304431" cy="1284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Stap 2. (oorzaken)analyse van de feiten: wat veroorzaakt de GAP?</a:t>
              </a:r>
            </a:p>
          </p:txBody>
        </p:sp>
      </p:grpSp>
      <p:grpSp>
        <p:nvGrpSpPr>
          <p:cNvPr id="52" name="Groep 51"/>
          <p:cNvGrpSpPr/>
          <p:nvPr/>
        </p:nvGrpSpPr>
        <p:grpSpPr>
          <a:xfrm>
            <a:off x="115724" y="1279393"/>
            <a:ext cx="2039456" cy="2232475"/>
            <a:chOff x="88901" y="380841"/>
            <a:chExt cx="1969374" cy="1352550"/>
          </a:xfrm>
        </p:grpSpPr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>
              <a:off x="88901" y="380841"/>
              <a:ext cx="1934750" cy="1352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sz="196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5" name="Rechthoek 54"/>
            <p:cNvSpPr/>
            <p:nvPr/>
          </p:nvSpPr>
          <p:spPr>
            <a:xfrm>
              <a:off x="111159" y="387662"/>
              <a:ext cx="1947116" cy="1226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rPr>
                <a:t>Stap 1.a Probleemdefinitie </a:t>
              </a:r>
              <a:endParaRPr lang="nl-NL" sz="786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r>
                <a:rPr lang="nl-NL" sz="786" b="1" dirty="0">
                  <a:ea typeface="Verdana" pitchFamily="34" charset="0"/>
                  <a:cs typeface="Verdana" pitchFamily="34" charset="0"/>
                </a:rPr>
                <a:t>	    	</a:t>
              </a:r>
            </a:p>
            <a:p>
              <a:pPr algn="l"/>
              <a:endParaRPr lang="nl-NL" sz="750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3" name="Rechthoek 62"/>
          <p:cNvSpPr/>
          <p:nvPr/>
        </p:nvSpPr>
        <p:spPr>
          <a:xfrm>
            <a:off x="4497064" y="1771020"/>
            <a:ext cx="2675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Stap 4 en stap 5. Plan: experimenteren met de oplossingen</a:t>
            </a:r>
            <a:endParaRPr lang="nl-NL" sz="196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2315186" y="1274888"/>
            <a:ext cx="2132391" cy="2231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196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5" name="Rechthoek 84"/>
          <p:cNvSpPr/>
          <p:nvPr/>
        </p:nvSpPr>
        <p:spPr>
          <a:xfrm>
            <a:off x="2265698" y="1306306"/>
            <a:ext cx="21663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sz="8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1b. Doelstelling</a:t>
            </a: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r>
              <a:rPr lang="nl-NL" sz="800" b="1" dirty="0">
                <a:ea typeface="Verdana" pitchFamily="34" charset="0"/>
                <a:cs typeface="Verdana" pitchFamily="34" charset="0"/>
              </a:rPr>
              <a:t>	    </a:t>
            </a: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  <a:p>
            <a:pPr algn="l"/>
            <a:endParaRPr lang="nl-NL" sz="8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ijl-links en -rechts 6"/>
          <p:cNvSpPr/>
          <p:nvPr/>
        </p:nvSpPr>
        <p:spPr>
          <a:xfrm>
            <a:off x="1958110" y="1961738"/>
            <a:ext cx="535709" cy="341746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sp>
        <p:nvSpPr>
          <p:cNvPr id="8" name="Tekstvak 7"/>
          <p:cNvSpPr txBox="1"/>
          <p:nvPr/>
        </p:nvSpPr>
        <p:spPr>
          <a:xfrm>
            <a:off x="1907366" y="2069155"/>
            <a:ext cx="642927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57" dirty="0">
                <a:solidFill>
                  <a:schemeClr val="bg1"/>
                </a:solidFill>
              </a:rPr>
              <a:t>GAP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4611415" y="475165"/>
          <a:ext cx="4303706" cy="10309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0981">
                  <a:extLst>
                    <a:ext uri="{9D8B030D-6E8A-4147-A177-3AD203B41FA5}">
                      <a16:colId xmlns:a16="http://schemas.microsoft.com/office/drawing/2014/main" val="1287005173"/>
                    </a:ext>
                  </a:extLst>
                </a:gridCol>
                <a:gridCol w="2295559">
                  <a:extLst>
                    <a:ext uri="{9D8B030D-6E8A-4147-A177-3AD203B41FA5}">
                      <a16:colId xmlns:a16="http://schemas.microsoft.com/office/drawing/2014/main" val="655304771"/>
                    </a:ext>
                  </a:extLst>
                </a:gridCol>
                <a:gridCol w="1227166">
                  <a:extLst>
                    <a:ext uri="{9D8B030D-6E8A-4147-A177-3AD203B41FA5}">
                      <a16:colId xmlns:a16="http://schemas.microsoft.com/office/drawing/2014/main" val="301671747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r>
                        <a:rPr lang="nl-NL" sz="900" dirty="0"/>
                        <a:t>Verwachte oorzaak nr.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900" dirty="0"/>
                        <a:t>Oplossing (tegenmaatregel met hoge impact en makkelijkste uit te voeren)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900" dirty="0"/>
                        <a:t>Verwacht effect op probleem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731209406"/>
                  </a:ext>
                </a:extLst>
              </a:tr>
              <a:tr h="230432">
                <a:tc>
                  <a:txBody>
                    <a:bodyPr/>
                    <a:lstStyle/>
                    <a:p>
                      <a:r>
                        <a:rPr lang="nl-NL" sz="800" dirty="0"/>
                        <a:t>1.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615695493"/>
                  </a:ext>
                </a:extLst>
              </a:tr>
              <a:tr h="230432">
                <a:tc>
                  <a:txBody>
                    <a:bodyPr/>
                    <a:lstStyle/>
                    <a:p>
                      <a:r>
                        <a:rPr lang="nl-NL" sz="800" dirty="0"/>
                        <a:t>2.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225619638"/>
                  </a:ext>
                </a:extLst>
              </a:tr>
              <a:tr h="230432">
                <a:tc>
                  <a:txBody>
                    <a:bodyPr/>
                    <a:lstStyle/>
                    <a:p>
                      <a:r>
                        <a:rPr lang="nl-NL" sz="800" dirty="0"/>
                        <a:t>3.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157187984"/>
                  </a:ext>
                </a:extLst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4572001" y="1980494"/>
          <a:ext cx="4238496" cy="189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770">
                  <a:extLst>
                    <a:ext uri="{9D8B030D-6E8A-4147-A177-3AD203B41FA5}">
                      <a16:colId xmlns:a16="http://schemas.microsoft.com/office/drawing/2014/main" val="2583603320"/>
                    </a:ext>
                  </a:extLst>
                </a:gridCol>
                <a:gridCol w="727912">
                  <a:extLst>
                    <a:ext uri="{9D8B030D-6E8A-4147-A177-3AD203B41FA5}">
                      <a16:colId xmlns:a16="http://schemas.microsoft.com/office/drawing/2014/main" val="3385310829"/>
                    </a:ext>
                  </a:extLst>
                </a:gridCol>
                <a:gridCol w="526143">
                  <a:extLst>
                    <a:ext uri="{9D8B030D-6E8A-4147-A177-3AD203B41FA5}">
                      <a16:colId xmlns:a16="http://schemas.microsoft.com/office/drawing/2014/main" val="321731567"/>
                    </a:ext>
                  </a:extLst>
                </a:gridCol>
                <a:gridCol w="459671">
                  <a:extLst>
                    <a:ext uri="{9D8B030D-6E8A-4147-A177-3AD203B41FA5}">
                      <a16:colId xmlns:a16="http://schemas.microsoft.com/office/drawing/2014/main" val="133655247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nl-NL" sz="800" dirty="0"/>
                        <a:t>Experiment / actie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Actiehouder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Datum gereed</a:t>
                      </a: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Status</a:t>
                      </a: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688102167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597538537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1070824379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170298540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998709612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2937340457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/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:a16="http://schemas.microsoft.com/office/drawing/2014/main" val="3400697555"/>
                  </a:ext>
                </a:extLst>
              </a:tr>
            </a:tbl>
          </a:graphicData>
        </a:graphic>
      </p:graphicFrame>
      <p:sp>
        <p:nvSpPr>
          <p:cNvPr id="93" name="Ovaal 92"/>
          <p:cNvSpPr/>
          <p:nvPr/>
        </p:nvSpPr>
        <p:spPr>
          <a:xfrm>
            <a:off x="8532497" y="2897043"/>
            <a:ext cx="130966" cy="129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sp>
        <p:nvSpPr>
          <p:cNvPr id="94" name="Ovaal 93"/>
          <p:cNvSpPr/>
          <p:nvPr/>
        </p:nvSpPr>
        <p:spPr>
          <a:xfrm>
            <a:off x="8532496" y="2628129"/>
            <a:ext cx="130966" cy="129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sp>
        <p:nvSpPr>
          <p:cNvPr id="96" name="Ovaal 95"/>
          <p:cNvSpPr/>
          <p:nvPr/>
        </p:nvSpPr>
        <p:spPr>
          <a:xfrm>
            <a:off x="8532496" y="2327352"/>
            <a:ext cx="130966" cy="129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sp>
        <p:nvSpPr>
          <p:cNvPr id="98" name="Ovaal 97"/>
          <p:cNvSpPr/>
          <p:nvPr/>
        </p:nvSpPr>
        <p:spPr>
          <a:xfrm>
            <a:off x="8532497" y="3133410"/>
            <a:ext cx="130966" cy="129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45" y="3856992"/>
            <a:ext cx="3796351" cy="354468"/>
          </a:xfrm>
          <a:prstGeom prst="rect">
            <a:avLst/>
          </a:prstGeom>
        </p:spPr>
      </p:pic>
      <p:grpSp>
        <p:nvGrpSpPr>
          <p:cNvPr id="100" name="Groep 99"/>
          <p:cNvGrpSpPr/>
          <p:nvPr/>
        </p:nvGrpSpPr>
        <p:grpSpPr>
          <a:xfrm>
            <a:off x="109147" y="3549089"/>
            <a:ext cx="4359275" cy="1029633"/>
            <a:chOff x="88900" y="380841"/>
            <a:chExt cx="4359275" cy="1352550"/>
          </a:xfrm>
        </p:grpSpPr>
        <p:sp>
          <p:nvSpPr>
            <p:cNvPr id="101" name="Rectangle 4"/>
            <p:cNvSpPr>
              <a:spLocks noChangeArrowheads="1"/>
            </p:cNvSpPr>
            <p:nvPr/>
          </p:nvSpPr>
          <p:spPr bwMode="auto">
            <a:xfrm>
              <a:off x="88900" y="380841"/>
              <a:ext cx="4359275" cy="1352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sz="196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2" name="Rechthoek 101"/>
            <p:cNvSpPr/>
            <p:nvPr/>
          </p:nvSpPr>
          <p:spPr>
            <a:xfrm>
              <a:off x="101872" y="406690"/>
              <a:ext cx="4304431" cy="921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nl-NL" sz="800" b="1" dirty="0">
                  <a:ea typeface="Verdana" pitchFamily="34" charset="0"/>
                  <a:cs typeface="Verdana" pitchFamily="34" charset="0"/>
                </a:rPr>
                <a:t>Visualisatie van de huidige (probleem) situatie</a:t>
              </a:r>
            </a:p>
            <a:p>
              <a:pPr algn="l"/>
              <a:endParaRPr lang="nl-NL" sz="800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  <a:p>
              <a:pPr algn="l"/>
              <a:endParaRPr lang="nl-NL" sz="786" b="1" dirty="0"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03" name="Groep 102"/>
          <p:cNvGrpSpPr/>
          <p:nvPr/>
        </p:nvGrpSpPr>
        <p:grpSpPr>
          <a:xfrm>
            <a:off x="109146" y="4926594"/>
            <a:ext cx="4359275" cy="1846332"/>
            <a:chOff x="88900" y="380841"/>
            <a:chExt cx="4359275" cy="1734025"/>
          </a:xfrm>
        </p:grpSpPr>
        <p:sp>
          <p:nvSpPr>
            <p:cNvPr id="104" name="Rectangle 4"/>
            <p:cNvSpPr>
              <a:spLocks noChangeArrowheads="1"/>
            </p:cNvSpPr>
            <p:nvPr/>
          </p:nvSpPr>
          <p:spPr bwMode="auto">
            <a:xfrm>
              <a:off x="88900" y="380841"/>
              <a:ext cx="4359275" cy="1734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sz="196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5" name="Rechthoek 104"/>
            <p:cNvSpPr/>
            <p:nvPr/>
          </p:nvSpPr>
          <p:spPr>
            <a:xfrm>
              <a:off x="101872" y="406691"/>
              <a:ext cx="4304431" cy="202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endParaRPr lang="nl-NL" sz="800" dirty="0"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4610887" y="4240103"/>
            <a:ext cx="4486424" cy="3090009"/>
            <a:chOff x="6442643" y="5880997"/>
            <a:chExt cx="6280993" cy="4326013"/>
          </a:xfrm>
        </p:grpSpPr>
        <p:grpSp>
          <p:nvGrpSpPr>
            <p:cNvPr id="57" name="Groep 56"/>
            <p:cNvGrpSpPr/>
            <p:nvPr/>
          </p:nvGrpSpPr>
          <p:grpSpPr>
            <a:xfrm>
              <a:off x="6442643" y="5880997"/>
              <a:ext cx="6280993" cy="4326013"/>
              <a:chOff x="88900" y="380840"/>
              <a:chExt cx="4486424" cy="2186605"/>
            </a:xfrm>
          </p:grpSpPr>
          <p:sp>
            <p:nvSpPr>
              <p:cNvPr id="58" name="Rectangle 4"/>
              <p:cNvSpPr>
                <a:spLocks noChangeArrowheads="1"/>
              </p:cNvSpPr>
              <p:nvPr/>
            </p:nvSpPr>
            <p:spPr bwMode="auto">
              <a:xfrm>
                <a:off x="88900" y="380840"/>
                <a:ext cx="4486424" cy="18201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 sz="1960" dirty="0"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9" name="Rechthoek 58"/>
              <p:cNvSpPr/>
              <p:nvPr/>
            </p:nvSpPr>
            <p:spPr>
              <a:xfrm>
                <a:off x="129386" y="429978"/>
                <a:ext cx="4445938" cy="2137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nl-NL" sz="800" b="1" dirty="0">
                    <a:solidFill>
                      <a:schemeClr val="accent3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Stap 6a. Check! </a:t>
                </a: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dirty="0"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dirty="0"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dirty="0"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dirty="0"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dirty="0"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dirty="0"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dirty="0"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dirty="0"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714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714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r>
                  <a:rPr lang="nl-NL" sz="800" b="1" dirty="0">
                    <a:solidFill>
                      <a:schemeClr val="accent3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Stap 6b. Borg! </a:t>
                </a:r>
                <a:endParaRPr lang="nl-NL" sz="857" dirty="0"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endParaRPr lang="nl-NL" sz="800" b="1" dirty="0">
                  <a:solidFill>
                    <a:schemeClr val="accent3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algn="l"/>
                <a:r>
                  <a:rPr lang="nl-NL" sz="800" b="1" dirty="0" err="1">
                    <a:solidFill>
                      <a:schemeClr val="accent3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Vervolgkaizen</a:t>
                </a:r>
                <a:r>
                  <a:rPr lang="nl-NL" sz="800" b="1" dirty="0">
                    <a:solidFill>
                      <a:schemeClr val="accent3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: </a:t>
                </a:r>
              </a:p>
              <a:p>
                <a:pPr algn="l"/>
                <a:r>
                  <a:rPr lang="nl-NL" sz="800" dirty="0">
                    <a:ea typeface="Verdana" pitchFamily="34" charset="0"/>
                    <a:cs typeface="Verdana" pitchFamily="34" charset="0"/>
                  </a:rPr>
                  <a:t> </a:t>
                </a:r>
              </a:p>
            </p:txBody>
          </p:sp>
        </p:grpSp>
        <p:sp>
          <p:nvSpPr>
            <p:cNvPr id="50" name="Tekstvak 49"/>
            <p:cNvSpPr txBox="1"/>
            <p:nvPr/>
          </p:nvSpPr>
          <p:spPr>
            <a:xfrm>
              <a:off x="6465707" y="7382207"/>
              <a:ext cx="5980538" cy="283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nl-NL" sz="714" dirty="0">
                <a:solidFill>
                  <a:srgbClr val="525818"/>
                </a:solidFill>
                <a:ea typeface="Batang" pitchFamily="18" charset="-127"/>
              </a:endParaRPr>
            </a:p>
          </p:txBody>
        </p:sp>
      </p:grpSp>
      <p:sp>
        <p:nvSpPr>
          <p:cNvPr id="51" name="Ovaal 50"/>
          <p:cNvSpPr/>
          <p:nvPr/>
        </p:nvSpPr>
        <p:spPr>
          <a:xfrm>
            <a:off x="8532498" y="3420616"/>
            <a:ext cx="130966" cy="129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  <p:sp>
        <p:nvSpPr>
          <p:cNvPr id="53" name="Ovaal 52"/>
          <p:cNvSpPr/>
          <p:nvPr/>
        </p:nvSpPr>
        <p:spPr>
          <a:xfrm>
            <a:off x="8532498" y="3703942"/>
            <a:ext cx="130966" cy="1294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960"/>
          </a:p>
        </p:txBody>
      </p:sp>
    </p:spTree>
    <p:extLst>
      <p:ext uri="{BB962C8B-B14F-4D97-AF65-F5344CB8AC3E}">
        <p14:creationId xmlns:p14="http://schemas.microsoft.com/office/powerpoint/2010/main" val="262401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12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2502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nDialogue_template.potx" id="{DABC2158-C261-4FDF-9BFC-7CED7615852E}" vid="{37B8EE19-68C4-439F-9EA9-3F83F6E5BE5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82be23-1672-4384-a925-be3035085a8f" xsi:nil="true"/>
    <lcf76f155ced4ddcb4097134ff3c332f xmlns="94026e89-d4b0-47e8-98ad-de52428a351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3F95B02048441B1ADA8601C59226F" ma:contentTypeVersion="13" ma:contentTypeDescription="Een nieuw document maken." ma:contentTypeScope="" ma:versionID="12c98b5b462fe6c7ae205e6ea08a529c">
  <xsd:schema xmlns:xsd="http://www.w3.org/2001/XMLSchema" xmlns:xs="http://www.w3.org/2001/XMLSchema" xmlns:p="http://schemas.microsoft.com/office/2006/metadata/properties" xmlns:ns2="94026e89-d4b0-47e8-98ad-de52428a351b" xmlns:ns3="af82be23-1672-4384-a925-be3035085a8f" targetNamespace="http://schemas.microsoft.com/office/2006/metadata/properties" ma:root="true" ma:fieldsID="a2b9583dd59965bc797d1267f373e4b5" ns2:_="" ns3:_="">
    <xsd:import namespace="94026e89-d4b0-47e8-98ad-de52428a351b"/>
    <xsd:import namespace="af82be23-1672-4384-a925-be3035085a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26e89-d4b0-47e8-98ad-de52428a3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09cb1351-3b6c-4083-ae8b-831973283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2be23-1672-4384-a925-be3035085a8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86326d-14b0-45b8-8678-0b2c771ba04b}" ma:internalName="TaxCatchAll" ma:showField="CatchAllData" ma:web="af82be23-1672-4384-a925-be3035085a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F76999-8DEE-4072-90A5-2FB0D86A6160}">
  <ds:schemaRefs>
    <ds:schemaRef ds:uri="http://schemas.microsoft.com/office/2006/metadata/properties"/>
    <ds:schemaRef ds:uri="http://schemas.microsoft.com/office/infopath/2007/PartnerControls"/>
    <ds:schemaRef ds:uri="af82be23-1672-4384-a925-be3035085a8f"/>
    <ds:schemaRef ds:uri="94026e89-d4b0-47e8-98ad-de52428a351b"/>
  </ds:schemaRefs>
</ds:datastoreItem>
</file>

<file path=customXml/itemProps2.xml><?xml version="1.0" encoding="utf-8"?>
<ds:datastoreItem xmlns:ds="http://schemas.openxmlformats.org/officeDocument/2006/customXml" ds:itemID="{BD037FB0-42D6-4F3A-8063-FBA340179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A79988-8A11-42B3-83FD-A3B809E40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026e89-d4b0-47e8-98ad-de52428a351b"/>
    <ds:schemaRef ds:uri="af82be23-1672-4384-a925-be3035085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LeanDialogue_template</Template>
  <TotalTime>463</TotalTime>
  <Words>842</Words>
  <Application>Microsoft Office PowerPoint</Application>
  <PresentationFormat>On-screen Show (4:3)</PresentationFormat>
  <Paragraphs>180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Kantoorthema</vt:lpstr>
      <vt:lpstr>A-3 Template - Alternatief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Sebastian Leferink</dc:creator>
  <cp:lastModifiedBy>administratie@leanprofsnl.onmicrosoft.com</cp:lastModifiedBy>
  <cp:revision>16</cp:revision>
  <dcterms:created xsi:type="dcterms:W3CDTF">2018-05-21T18:44:13Z</dcterms:created>
  <dcterms:modified xsi:type="dcterms:W3CDTF">2025-03-25T07:06:31Z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0x010100E1D3F95B02048441B1ADA8601C59226F</vt:lpwstr>
  </property>
  <property fmtid="{D5CDD505-2E9C-101B-9397-08002B2CF9AE}" pid="3" name="MediaServiceImageTags">
    <vt:lpwstr/>
  </property>
</Properties>
</file>