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1823" r:id="rId5"/>
    <p:sldId id="1688" r:id="rId6"/>
    <p:sldId id="969" r:id="rId7"/>
    <p:sldId id="1714" r:id="rId8"/>
    <p:sldId id="1828" r:id="rId9"/>
    <p:sldId id="1829" r:id="rId10"/>
    <p:sldId id="1821" r:id="rId11"/>
    <p:sldId id="1715" r:id="rId12"/>
    <p:sldId id="1833" r:id="rId13"/>
    <p:sldId id="1835" r:id="rId14"/>
    <p:sldId id="1830" r:id="rId15"/>
    <p:sldId id="1699" r:id="rId16"/>
    <p:sldId id="1838" r:id="rId17"/>
    <p:sldId id="1839" r:id="rId18"/>
    <p:sldId id="1832" r:id="rId19"/>
    <p:sldId id="1834" r:id="rId20"/>
    <p:sldId id="1836" r:id="rId21"/>
    <p:sldId id="1837" r:id="rId22"/>
    <p:sldId id="1840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E93"/>
    <a:srgbClr val="CEEADB"/>
    <a:srgbClr val="DB0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DFF957-D3A5-424F-88D2-D3D798D447F2}" v="1" dt="2024-02-27T08:07:40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9" autoAdjust="0"/>
    <p:restoredTop sz="95730"/>
  </p:normalViewPr>
  <p:slideViewPr>
    <p:cSldViewPr snapToGrid="0">
      <p:cViewPr>
        <p:scale>
          <a:sx n="123" d="100"/>
          <a:sy n="123" d="100"/>
        </p:scale>
        <p:origin x="90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90D88-3503-49A3-85D7-AB31F743C408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433E4-8B95-4029-8DB6-6FFC1749E1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21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Anouk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4C9B0-A0DA-B842-BF0C-6DD77809B68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467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1951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1662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429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5784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7106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9271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4454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8732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7614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921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Anouk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308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3229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1291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dirty="0"/>
              <a:t>Anouk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9733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095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dirty="0"/>
              <a:t>Julia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140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0776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28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9513F-BD84-4E07-17CD-889819352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0D4D96-ED32-D540-9C55-81D0649BE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CE56A3-6398-D3C8-258B-68ACCFE7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0E81-D713-4C0E-A995-4C4BEEFF5B34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31ABE2-5071-EAF4-9769-3F4C8922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8EAF38-E0F9-B537-9868-87A4CA4D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0C5C-3DD6-418D-8321-C7144F23A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22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042D1-B7EA-5805-8C0B-280BB0C8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24D50C3-7EBE-20EB-EA8C-95EA3775D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BD1EC9-3B06-611F-5D1E-C9C33189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0E81-D713-4C0E-A995-4C4BEEFF5B34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28CD4B-43B0-AE35-4AF2-7A03F45C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E9D43C-437B-6427-87BA-D6AAD3CE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0C5C-3DD6-418D-8321-C7144F23A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29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2FA5EA0-B92A-94BA-2004-167A8CA43A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0A38B84-E7DA-EC27-74BB-F3EA4052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066770-1944-3FA0-C697-862933A9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0E81-D713-4C0E-A995-4C4BEEFF5B34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864BA2-B67E-B1A1-F79F-22F74EFE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50A1E2-2516-63F3-8E95-DDF9EB1E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0C5C-3DD6-418D-8321-C7144F23A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2502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">
  <p:cSld name="TITLE + SUBTITLE 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6"/>
          <p:cNvSpPr txBox="1">
            <a:spLocks noGrp="1"/>
          </p:cNvSpPr>
          <p:nvPr>
            <p:ph type="ctrTitle"/>
          </p:nvPr>
        </p:nvSpPr>
        <p:spPr>
          <a:xfrm>
            <a:off x="6914200" y="2510467"/>
            <a:ext cx="3546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Font typeface="Calibri"/>
              <a:buNone/>
              <a:defRPr sz="4000">
                <a:solidFill>
                  <a:srgbClr val="466269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32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subTitle" idx="1"/>
          </p:nvPr>
        </p:nvSpPr>
        <p:spPr>
          <a:xfrm>
            <a:off x="5310231" y="3385500"/>
            <a:ext cx="51504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200"/>
              <a:buNone/>
              <a:defRPr>
                <a:solidFill>
                  <a:srgbClr val="466269"/>
                </a:solidFill>
              </a:defRPr>
            </a:lvl1pPr>
            <a:lvl2pPr lvl="1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66269"/>
              </a:buClr>
              <a:buSzPts val="2800"/>
              <a:buNone/>
              <a:defRPr>
                <a:solidFill>
                  <a:srgbClr val="466269"/>
                </a:solidFill>
              </a:defRPr>
            </a:lvl2pPr>
            <a:lvl3pPr lvl="2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>
                <a:solidFill>
                  <a:srgbClr val="466269"/>
                </a:solidFill>
              </a:defRPr>
            </a:lvl3pPr>
            <a:lvl4pPr lvl="3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66269"/>
              </a:buClr>
              <a:buSzPts val="2000"/>
              <a:buNone/>
              <a:defRPr>
                <a:solidFill>
                  <a:srgbClr val="466269"/>
                </a:solidFill>
              </a:defRPr>
            </a:lvl4pPr>
            <a:lvl5pPr lvl="4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66269"/>
              </a:buClr>
              <a:buSzPts val="2000"/>
              <a:buNone/>
              <a:defRPr>
                <a:solidFill>
                  <a:srgbClr val="466269"/>
                </a:solidFill>
              </a:defRPr>
            </a:lvl5pPr>
            <a:lvl6pPr lvl="5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66269"/>
              </a:buClr>
              <a:buSzPts val="2000"/>
              <a:buNone/>
              <a:defRPr>
                <a:solidFill>
                  <a:srgbClr val="466269"/>
                </a:solidFill>
              </a:defRPr>
            </a:lvl6pPr>
            <a:lvl7pPr lvl="6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66269"/>
              </a:buClr>
              <a:buSzPts val="2000"/>
              <a:buNone/>
              <a:defRPr>
                <a:solidFill>
                  <a:srgbClr val="466269"/>
                </a:solidFill>
              </a:defRPr>
            </a:lvl7pPr>
            <a:lvl8pPr lvl="7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66269"/>
              </a:buClr>
              <a:buSzPts val="2000"/>
              <a:buNone/>
              <a:defRPr>
                <a:solidFill>
                  <a:srgbClr val="466269"/>
                </a:solidFill>
              </a:defRPr>
            </a:lvl8pPr>
            <a:lvl9pPr lvl="8" algn="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66269"/>
              </a:buClr>
              <a:buSzPts val="2000"/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6"/>
          <p:cNvSpPr txBox="1">
            <a:spLocks noGrp="1"/>
          </p:cNvSpPr>
          <p:nvPr>
            <p:ph type="sldNum" idx="12"/>
          </p:nvPr>
        </p:nvSpPr>
        <p:spPr>
          <a:xfrm>
            <a:off x="11657463" y="316659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Didact Gothic"/>
              <a:buNone/>
              <a:defRPr sz="1733" b="0" i="0" u="none" strike="noStrike" cap="none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Didact Gothic"/>
              <a:buNone/>
              <a:defRPr sz="1733" b="0" i="0" u="none" strike="noStrike" cap="none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Didact Gothic"/>
              <a:buNone/>
              <a:defRPr sz="1733" b="0" i="0" u="none" strike="noStrike" cap="none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Didact Gothic"/>
              <a:buNone/>
              <a:defRPr sz="1733" b="0" i="0" u="none" strike="noStrike" cap="none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Didact Gothic"/>
              <a:buNone/>
              <a:defRPr sz="1733" b="0" i="0" u="none" strike="noStrike" cap="none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Didact Gothic"/>
              <a:buNone/>
              <a:defRPr sz="1733" b="0" i="0" u="none" strike="noStrike" cap="none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Didact Gothic"/>
              <a:buNone/>
              <a:defRPr sz="1733" b="0" i="0" u="none" strike="noStrike" cap="none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Didact Gothic"/>
              <a:buNone/>
              <a:defRPr sz="1733" b="0" i="0" u="none" strike="noStrike" cap="none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Didact Gothic"/>
              <a:buNone/>
              <a:defRPr sz="1733" b="0" i="0" u="none" strike="noStrike" cap="none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Didact Gothic"/>
              <a:buNone/>
              <a:tabLst/>
              <a:defRPr/>
            </a:pPr>
            <a:fld id="{00000000-1234-1234-1234-123412341234}" type="slidenum">
              <a:rPr kumimoji="0" lang="nl-NL" sz="173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dact Gothic"/>
                <a:sym typeface="Didact Gothic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Didact Gothic"/>
                <a:buNone/>
                <a:tabLst/>
                <a:defRPr/>
              </a:pPr>
              <a:t>‹nr.›</a:t>
            </a:fld>
            <a:endParaRPr kumimoji="0" lang="nl-NL" sz="17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 Medium"/>
              <a:ea typeface="Oswald Medium"/>
              <a:cs typeface="Oswald Medium"/>
              <a:sym typeface="Oswald"/>
            </a:endParaRPr>
          </a:p>
        </p:txBody>
      </p:sp>
      <p:sp>
        <p:nvSpPr>
          <p:cNvPr id="42" name="Google Shape;42;p46"/>
          <p:cNvSpPr txBox="1">
            <a:spLocks noGrp="1"/>
          </p:cNvSpPr>
          <p:nvPr>
            <p:ph type="ctrTitle" idx="2"/>
          </p:nvPr>
        </p:nvSpPr>
        <p:spPr>
          <a:xfrm rot="-5400000">
            <a:off x="7036600" y="3039900"/>
            <a:ext cx="84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Calibri"/>
              <a:buNone/>
              <a:defRPr sz="1600">
                <a:solidFill>
                  <a:srgbClr val="46626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68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B5410-1267-6F85-251D-AB662008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1A6A69-626C-E7C0-D3AC-151887471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FC9B76-097A-0F52-EBC2-97FFACEB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0E81-D713-4C0E-A995-4C4BEEFF5B34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19DB77-5D51-5C67-539B-6EF87F04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A1EB88-1FFD-E5B7-DC79-B4E34B51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0C5C-3DD6-418D-8321-C7144F23A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25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DF36B-FA9C-0275-ADA5-7E84EAA0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D04561-7689-7AED-CCED-F13E12B71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00979F-0F3E-6F49-ABD0-5E0B0ED9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0E81-D713-4C0E-A995-4C4BEEFF5B34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1B2146-A324-8976-50D0-1E0933D1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6ABCF7-9326-7957-3C1B-7374FD3B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0C5C-3DD6-418D-8321-C7144F23A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60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F2806-1ECE-CC87-7D86-463F2647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B58CEB-3B73-0912-95D9-FD6BFCE33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EEC1E8-FADA-FFDE-99B7-7D076041A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A4BFA8-E894-4442-958E-2A4E90EE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0E81-D713-4C0E-A995-4C4BEEFF5B34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88E73A-FF5C-FE22-1358-B2F35E96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E19D2F-E43B-E259-9A1E-1E186D35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0C5C-3DD6-418D-8321-C7144F23A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19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151BD-620C-ED25-2686-BF705526B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8718ED-B92D-5D46-FB40-3E49913B1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ECA5BA-1CA3-0C92-714A-05DF746C3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4CB1524-8589-82A5-9CC4-1A8C47770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533DF10-EA81-CE33-D378-BE8B7B9ED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CF4B17F-14EF-88F7-33EF-7249999B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0E81-D713-4C0E-A995-4C4BEEFF5B34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9882F9-C8A7-37F2-5CF4-74FDE7FE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F25FBE7-7990-6CD2-6E7D-A00B4F8D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0C5C-3DD6-418D-8321-C7144F23A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6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BB025-A161-9A14-4490-F87A7E10F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31C71D-B5B5-5588-939E-7CACB2CB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0E81-D713-4C0E-A995-4C4BEEFF5B34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008D1D-5800-4469-3BCA-9272A2CD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222B33-DAE4-0BAA-C493-B303D3AE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0C5C-3DD6-418D-8321-C7144F23A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54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1DDEA58-F007-9BD2-DE42-7031FEB2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0E81-D713-4C0E-A995-4C4BEEFF5B34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9CE85B2-8F5A-EBAA-7BDF-ABB6B358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1E6095-643A-7B29-A0A3-5D94597E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0C5C-3DD6-418D-8321-C7144F23A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42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191C1-13F1-246D-E7CD-0471932F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C14B07-18D7-492C-F1BD-999555B26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B6376C-5530-35B8-A381-715746445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EF3398-EC82-834D-9EE7-4CE6F361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0E81-D713-4C0E-A995-4C4BEEFF5B34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830301-376E-779B-8E69-D9F896D26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016D31-3056-D1BE-BFDC-4CEC6BCE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0C5C-3DD6-418D-8321-C7144F23A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75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BCEF8-C027-3146-7B29-2B327097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5B698D4-0A43-E5B1-1903-0D9B12DDBF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FF22B1-E348-C0F9-67B4-2CC299981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F3EA84-9F0C-C43F-173D-CA4F49858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0E81-D713-4C0E-A995-4C4BEEFF5B34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BE8A58-0755-AEF9-CC7E-A67891B8E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350CA7-606E-01B3-2860-E3D27E17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0C5C-3DD6-418D-8321-C7144F23A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10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B92D3A-AFA7-4DA1-BB77-8FE6D681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68A7CA-3815-58B3-9E62-D841F290E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D3C87C-0051-05BE-D239-8D035F724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60E81-D713-4C0E-A995-4C4BEEFF5B34}" type="datetimeFigureOut">
              <a:rPr lang="nl-NL" smtClean="0"/>
              <a:t>27-02-2024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B98564-2592-7E7B-0CF9-E59BCDAC8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784F1E-28D5-C026-4B7F-A2C553D3F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C0C5C-3DD6-418D-8321-C7144F23A0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26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efrag.org/News/Public-471/Publication-of-the-3-Draft-EFRAG-ESRS-IG-documents-EFRAG-IG-1-to-3-?AspxAutoDetectCookieSupport=1" TargetMode="External"/><Relationship Id="rId5" Type="http://schemas.openxmlformats.org/officeDocument/2006/relationships/hyperlink" Target="https://www.efrag.org/Assets/Download?assetUrl=%2Fsites%2Fwebpublishing%2FSiteAssets%2FVSME%2520ED%2520January%25202024.pdf" TargetMode="External"/><Relationship Id="rId4" Type="http://schemas.openxmlformats.org/officeDocument/2006/relationships/hyperlink" Target="https://www.efrag.org/Assets/Download?assetUrl=%2Fsites%2Fwebpublishing%2FSiteAssets%2FESRS%2520LSME%2520ED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schermopname, persoon&#10;&#10;Automatisch gegenereerde beschrijving">
            <a:extLst>
              <a:ext uri="{FF2B5EF4-FFF2-40B4-BE49-F238E27FC236}">
                <a16:creationId xmlns:a16="http://schemas.microsoft.com/office/drawing/2014/main" id="{E8C7CAC2-80D2-7778-6783-D05D7413FA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" b="50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2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75;p93">
            <a:extLst>
              <a:ext uri="{FF2B5EF4-FFF2-40B4-BE49-F238E27FC236}">
                <a16:creationId xmlns:a16="http://schemas.microsoft.com/office/drawing/2014/main" id="{7CAA0FBB-4733-CF40-258B-5C75702652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207292" y="-426862"/>
            <a:ext cx="8239960" cy="1725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b="1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CSRD</a:t>
            </a:r>
            <a:r>
              <a:rPr lang="nl-NL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 voor het </a:t>
            </a:r>
            <a:r>
              <a:rPr lang="nl-NL" b="1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MKB</a:t>
            </a:r>
          </a:p>
        </p:txBody>
      </p:sp>
      <p:pic>
        <p:nvPicPr>
          <p:cNvPr id="2" name="Afbeelding 1" descr="Afbeelding met binnen&#10;&#10;Automatisch gegenereerde beschrijving">
            <a:extLst>
              <a:ext uri="{FF2B5EF4-FFF2-40B4-BE49-F238E27FC236}">
                <a16:creationId xmlns:a16="http://schemas.microsoft.com/office/drawing/2014/main" id="{08974E93-D19C-4B5B-6676-A3157AEC6D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4"/>
          <a:stretch/>
        </p:blipFill>
        <p:spPr>
          <a:xfrm>
            <a:off x="-1287157" y="-27213"/>
            <a:ext cx="3804679" cy="6966860"/>
          </a:xfrm>
          <a:prstGeom prst="rect">
            <a:avLst/>
          </a:prstGeom>
        </p:spPr>
      </p:pic>
      <p:sp>
        <p:nvSpPr>
          <p:cNvPr id="3" name="Google Shape;261;p1">
            <a:extLst>
              <a:ext uri="{FF2B5EF4-FFF2-40B4-BE49-F238E27FC236}">
                <a16:creationId xmlns:a16="http://schemas.microsoft.com/office/drawing/2014/main" id="{A8494C8C-BF3F-33F4-4A9C-A1D2D779A0F4}"/>
              </a:ext>
            </a:extLst>
          </p:cNvPr>
          <p:cNvSpPr/>
          <p:nvPr/>
        </p:nvSpPr>
        <p:spPr>
          <a:xfrm rot="-5400000">
            <a:off x="-965908" y="3208234"/>
            <a:ext cx="6966864" cy="495967"/>
          </a:xfrm>
          <a:prstGeom prst="rect">
            <a:avLst/>
          </a:prstGeom>
          <a:solidFill>
            <a:srgbClr val="6BB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609585">
              <a:buClr>
                <a:prstClr val="black"/>
              </a:buClr>
              <a:buSzPts val="1800"/>
            </a:pPr>
            <a:endParaRPr sz="24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EE84FFA0-7C29-1570-56C7-F707AD38361E}"/>
              </a:ext>
            </a:extLst>
          </p:cNvPr>
          <p:cNvSpPr/>
          <p:nvPr/>
        </p:nvSpPr>
        <p:spPr>
          <a:xfrm>
            <a:off x="7637720" y="1970298"/>
            <a:ext cx="4238847" cy="3955311"/>
          </a:xfrm>
          <a:prstGeom prst="rect">
            <a:avLst/>
          </a:prstGeom>
          <a:solidFill>
            <a:srgbClr val="CEEADB"/>
          </a:solidFill>
          <a:ln>
            <a:solidFill>
              <a:srgbClr val="CEE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4FE31B42-E1F0-1A77-F227-D3E22A400BF4}"/>
              </a:ext>
            </a:extLst>
          </p:cNvPr>
          <p:cNvSpPr txBox="1"/>
          <p:nvPr/>
        </p:nvSpPr>
        <p:spPr>
          <a:xfrm>
            <a:off x="3635090" y="2658139"/>
            <a:ext cx="269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>
                <a:latin typeface="Montserrat" panose="00000500000000000000" pitchFamily="2" charset="0"/>
              </a:rPr>
              <a:t>LSME</a:t>
            </a:r>
          </a:p>
          <a:p>
            <a:pPr algn="ctr"/>
            <a:r>
              <a:rPr lang="nl-NL">
                <a:latin typeface="Montserrat" panose="00000500000000000000" pitchFamily="2" charset="0"/>
              </a:rPr>
              <a:t>Beursgenoteerd MKB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B3D1A1A7-DA0F-60E6-19FB-019819FDA85A}"/>
              </a:ext>
            </a:extLst>
          </p:cNvPr>
          <p:cNvSpPr txBox="1"/>
          <p:nvPr/>
        </p:nvSpPr>
        <p:spPr>
          <a:xfrm>
            <a:off x="7689110" y="2889497"/>
            <a:ext cx="4136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>
              <a:latin typeface="Montserrat" panose="00000500000000000000" pitchFamily="2" charset="0"/>
            </a:endParaRPr>
          </a:p>
          <a:p>
            <a:pPr algn="ctr"/>
            <a:r>
              <a:rPr lang="nl-NL">
                <a:latin typeface="Montserrat" panose="00000500000000000000" pitchFamily="2" charset="0"/>
              </a:rPr>
              <a:t>Voor iedereen die wil rapporteren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>
              <a:latin typeface="Montserrat" panose="00000500000000000000" pitchFamily="2" charset="0"/>
            </a:endParaRPr>
          </a:p>
          <a:p>
            <a:pPr algn="ctr"/>
            <a:r>
              <a:rPr lang="nl-NL">
                <a:latin typeface="Montserrat" panose="00000500000000000000" pitchFamily="2" charset="0"/>
              </a:rPr>
              <a:t>Voor ketenpartners van CSRD-plichtige organisaties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>
              <a:latin typeface="Montserrat" panose="00000500000000000000" pitchFamily="2" charset="0"/>
            </a:endParaRPr>
          </a:p>
          <a:p>
            <a:pPr algn="ctr"/>
            <a:r>
              <a:rPr lang="nl-NL" b="1">
                <a:latin typeface="Montserrat" panose="00000500000000000000" pitchFamily="2" charset="0"/>
              </a:rPr>
              <a:t>LET OP!</a:t>
            </a:r>
          </a:p>
          <a:p>
            <a:pPr algn="ctr"/>
            <a:r>
              <a:rPr lang="nl-NL">
                <a:latin typeface="Montserrat" panose="00000500000000000000" pitchFamily="2" charset="0"/>
              </a:rPr>
              <a:t>CSRD-partners mogen LSME data opvragen, ook aan niet-CSRD-plichtig MKB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710C1276-9A3A-65E8-8199-B8EA41729F10}"/>
              </a:ext>
            </a:extLst>
          </p:cNvPr>
          <p:cNvSpPr/>
          <p:nvPr/>
        </p:nvSpPr>
        <p:spPr>
          <a:xfrm>
            <a:off x="3030800" y="1970297"/>
            <a:ext cx="4238847" cy="3955311"/>
          </a:xfrm>
          <a:prstGeom prst="rect">
            <a:avLst/>
          </a:prstGeom>
          <a:solidFill>
            <a:srgbClr val="CEEADB"/>
          </a:solidFill>
          <a:ln>
            <a:solidFill>
              <a:srgbClr val="CEE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DBE3C961-3A19-4F5C-F963-849439110F84}"/>
              </a:ext>
            </a:extLst>
          </p:cNvPr>
          <p:cNvSpPr txBox="1"/>
          <p:nvPr/>
        </p:nvSpPr>
        <p:spPr>
          <a:xfrm>
            <a:off x="3030800" y="3166496"/>
            <a:ext cx="41360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>
              <a:latin typeface="Montserrat" panose="00000500000000000000" pitchFamily="2" charset="0"/>
            </a:endParaRPr>
          </a:p>
          <a:p>
            <a:pPr algn="ctr"/>
            <a:r>
              <a:rPr lang="nl-NL">
                <a:latin typeface="Montserrat" panose="00000500000000000000" pitchFamily="2" charset="0"/>
              </a:rPr>
              <a:t>Verplicht rapporteren vanaf boekjaar 2026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>
              <a:latin typeface="Montserrat" panose="00000500000000000000" pitchFamily="2" charset="0"/>
            </a:endParaRPr>
          </a:p>
          <a:p>
            <a:pPr algn="ctr"/>
            <a:r>
              <a:rPr lang="nl-NL">
                <a:latin typeface="Montserrat" panose="00000500000000000000" pitchFamily="2" charset="0"/>
              </a:rPr>
              <a:t>Vereenvoudigde materialiteit</a:t>
            </a:r>
          </a:p>
          <a:p>
            <a:pPr algn="ctr"/>
            <a:endParaRPr lang="nl-NL">
              <a:latin typeface="Montserrat" panose="00000500000000000000" pitchFamily="2" charset="0"/>
            </a:endParaRPr>
          </a:p>
          <a:p>
            <a:pPr algn="ctr"/>
            <a:r>
              <a:rPr lang="nl-NL">
                <a:latin typeface="Montserrat" panose="00000500000000000000" pitchFamily="2" charset="0"/>
              </a:rPr>
              <a:t>Minder rapportageverplichtingen</a:t>
            </a:r>
          </a:p>
          <a:p>
            <a:pPr algn="ctr"/>
            <a:endParaRPr lang="nl-NL">
              <a:latin typeface="Montserrat" panose="00000500000000000000" pitchFamily="2" charset="0"/>
            </a:endParaRPr>
          </a:p>
          <a:p>
            <a:pPr algn="ctr"/>
            <a:endParaRPr lang="nl-NL">
              <a:latin typeface="Montserrat" panose="00000500000000000000" pitchFamily="2" charset="0"/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F48AD8E5-5C62-E330-6C09-A1DED46266ED}"/>
              </a:ext>
            </a:extLst>
          </p:cNvPr>
          <p:cNvSpPr/>
          <p:nvPr/>
        </p:nvSpPr>
        <p:spPr>
          <a:xfrm>
            <a:off x="7864547" y="2132027"/>
            <a:ext cx="3785191" cy="757470"/>
          </a:xfrm>
          <a:prstGeom prst="rect">
            <a:avLst/>
          </a:prstGeom>
          <a:solidFill>
            <a:srgbClr val="6BBE93"/>
          </a:solidFill>
          <a:ln>
            <a:solidFill>
              <a:srgbClr val="6BB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latin typeface="Montserrat" panose="00000500000000000000" pitchFamily="2" charset="0"/>
              </a:rPr>
              <a:t>VSME</a:t>
            </a:r>
          </a:p>
          <a:p>
            <a:pPr algn="ctr"/>
            <a:r>
              <a:rPr lang="nl-NL">
                <a:latin typeface="Montserrat" panose="00000500000000000000" pitchFamily="2" charset="0"/>
              </a:rPr>
              <a:t>Vrijwillig MKB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2FEA5824-0EBF-9592-4BF2-36A78C859638}"/>
              </a:ext>
            </a:extLst>
          </p:cNvPr>
          <p:cNvSpPr/>
          <p:nvPr/>
        </p:nvSpPr>
        <p:spPr>
          <a:xfrm>
            <a:off x="3207292" y="2132027"/>
            <a:ext cx="3785191" cy="757470"/>
          </a:xfrm>
          <a:prstGeom prst="rect">
            <a:avLst/>
          </a:prstGeom>
          <a:solidFill>
            <a:srgbClr val="6BBE93"/>
          </a:solidFill>
          <a:ln>
            <a:solidFill>
              <a:srgbClr val="6BB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latin typeface="Montserrat" panose="00000500000000000000" pitchFamily="2" charset="0"/>
              </a:rPr>
              <a:t>LSME</a:t>
            </a:r>
          </a:p>
          <a:p>
            <a:pPr algn="ctr"/>
            <a:r>
              <a:rPr lang="nl-NL">
                <a:latin typeface="Montserrat" panose="00000500000000000000" pitchFamily="2" charset="0"/>
              </a:rPr>
              <a:t>Beursgenoteerd MKB</a:t>
            </a:r>
          </a:p>
        </p:txBody>
      </p:sp>
    </p:spTree>
    <p:extLst>
      <p:ext uri="{BB962C8B-B14F-4D97-AF65-F5344CB8AC3E}">
        <p14:creationId xmlns:p14="http://schemas.microsoft.com/office/powerpoint/2010/main" val="118556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75;p93">
            <a:extLst>
              <a:ext uri="{FF2B5EF4-FFF2-40B4-BE49-F238E27FC236}">
                <a16:creationId xmlns:a16="http://schemas.microsoft.com/office/drawing/2014/main" id="{7CAA0FBB-4733-CF40-258B-5C75702652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552349" y="2593342"/>
            <a:ext cx="6370111" cy="1725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sz="4800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Wat</a:t>
            </a:r>
            <a:r>
              <a:rPr lang="nl-NL" sz="4800" b="1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 betekent </a:t>
            </a:r>
            <a:r>
              <a:rPr lang="nl-NL" sz="4800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dit</a:t>
            </a:r>
            <a:r>
              <a:rPr lang="nl-NL" sz="4800" b="1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 voor mij</a:t>
            </a:r>
            <a:r>
              <a:rPr lang="nl-NL" sz="4800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…</a:t>
            </a:r>
            <a:endParaRPr sz="4800" dirty="0">
              <a:solidFill>
                <a:srgbClr val="6ABE93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defTabSz="609585"/>
            <a:fld id="{00000000-1234-1234-1234-123412341234}" type="slidenum">
              <a:rPr lang="nl-NL"/>
              <a:pPr defTabSz="609585"/>
              <a:t>11</a:t>
            </a:fld>
            <a:endParaRPr dirty="0">
              <a:latin typeface="Oswald Medium"/>
              <a:ea typeface="Oswald Medium"/>
              <a:cs typeface="Oswald Medium"/>
              <a:sym typeface="Oswald"/>
            </a:endParaRPr>
          </a:p>
        </p:txBody>
      </p:sp>
      <p:pic>
        <p:nvPicPr>
          <p:cNvPr id="2" name="Afbeelding 1" descr="Afbeelding met binnen&#10;&#10;Automatisch gegenereerde beschrijving">
            <a:extLst>
              <a:ext uri="{FF2B5EF4-FFF2-40B4-BE49-F238E27FC236}">
                <a16:creationId xmlns:a16="http://schemas.microsoft.com/office/drawing/2014/main" id="{08974E93-D19C-4B5B-6676-A3157AEC6D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4"/>
          <a:stretch/>
        </p:blipFill>
        <p:spPr>
          <a:xfrm>
            <a:off x="-1287157" y="-27213"/>
            <a:ext cx="3804679" cy="6966860"/>
          </a:xfrm>
          <a:prstGeom prst="rect">
            <a:avLst/>
          </a:prstGeom>
        </p:spPr>
      </p:pic>
      <p:sp>
        <p:nvSpPr>
          <p:cNvPr id="3" name="Google Shape;261;p1">
            <a:extLst>
              <a:ext uri="{FF2B5EF4-FFF2-40B4-BE49-F238E27FC236}">
                <a16:creationId xmlns:a16="http://schemas.microsoft.com/office/drawing/2014/main" id="{A8494C8C-BF3F-33F4-4A9C-A1D2D779A0F4}"/>
              </a:ext>
            </a:extLst>
          </p:cNvPr>
          <p:cNvSpPr/>
          <p:nvPr/>
        </p:nvSpPr>
        <p:spPr>
          <a:xfrm rot="-5400000">
            <a:off x="-965908" y="3208234"/>
            <a:ext cx="6966864" cy="495967"/>
          </a:xfrm>
          <a:prstGeom prst="rect">
            <a:avLst/>
          </a:prstGeom>
          <a:solidFill>
            <a:srgbClr val="6BB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609585">
              <a:buClr>
                <a:prstClr val="black"/>
              </a:buClr>
              <a:buSzPts val="1800"/>
            </a:pPr>
            <a:endParaRPr sz="24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07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innen&#10;&#10;Automatisch gegenereerde beschrijving">
            <a:extLst>
              <a:ext uri="{FF2B5EF4-FFF2-40B4-BE49-F238E27FC236}">
                <a16:creationId xmlns:a16="http://schemas.microsoft.com/office/drawing/2014/main" id="{0CFA8C97-8A92-9D80-ABB6-A86C12EF1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4"/>
          <a:stretch/>
        </p:blipFill>
        <p:spPr>
          <a:xfrm>
            <a:off x="-1157592" y="-27210"/>
            <a:ext cx="3804679" cy="6966860"/>
          </a:xfrm>
          <a:prstGeom prst="rect">
            <a:avLst/>
          </a:prstGeom>
        </p:spPr>
      </p:pic>
      <p:sp>
        <p:nvSpPr>
          <p:cNvPr id="3" name="Google Shape;261;p1">
            <a:extLst>
              <a:ext uri="{FF2B5EF4-FFF2-40B4-BE49-F238E27FC236}">
                <a16:creationId xmlns:a16="http://schemas.microsoft.com/office/drawing/2014/main" id="{A8494C8C-BF3F-33F4-4A9C-A1D2D779A0F4}"/>
              </a:ext>
            </a:extLst>
          </p:cNvPr>
          <p:cNvSpPr/>
          <p:nvPr/>
        </p:nvSpPr>
        <p:spPr>
          <a:xfrm rot="-5400000">
            <a:off x="-965908" y="3208234"/>
            <a:ext cx="6966864" cy="495967"/>
          </a:xfrm>
          <a:prstGeom prst="rect">
            <a:avLst/>
          </a:prstGeom>
          <a:solidFill>
            <a:srgbClr val="6BB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8D89BAE-1DB2-0871-1796-9B0EC5808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876" y="1604056"/>
            <a:ext cx="4739537" cy="4339491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CE3F399D-0E36-F1DC-D296-DFA97DC94C3A}"/>
              </a:ext>
            </a:extLst>
          </p:cNvPr>
          <p:cNvSpPr/>
          <p:nvPr/>
        </p:nvSpPr>
        <p:spPr>
          <a:xfrm>
            <a:off x="8527764" y="2356972"/>
            <a:ext cx="3129699" cy="2552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B7DB3AA-5D37-A9AB-D0FB-27ECE3C95B1B}"/>
              </a:ext>
            </a:extLst>
          </p:cNvPr>
          <p:cNvSpPr/>
          <p:nvPr/>
        </p:nvSpPr>
        <p:spPr>
          <a:xfrm>
            <a:off x="8730440" y="2597416"/>
            <a:ext cx="2724346" cy="471341"/>
          </a:xfrm>
          <a:prstGeom prst="rect">
            <a:avLst/>
          </a:prstGeom>
          <a:solidFill>
            <a:srgbClr val="6BBE93"/>
          </a:solidFill>
          <a:ln>
            <a:solidFill>
              <a:srgbClr val="6BB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Gevoel van urgentie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8F35F500-1AEE-31AA-0D71-F82B811FAF33}"/>
              </a:ext>
            </a:extLst>
          </p:cNvPr>
          <p:cNvSpPr/>
          <p:nvPr/>
        </p:nvSpPr>
        <p:spPr>
          <a:xfrm>
            <a:off x="8730440" y="3320925"/>
            <a:ext cx="2724346" cy="586817"/>
          </a:xfrm>
          <a:prstGeom prst="rect">
            <a:avLst/>
          </a:prstGeom>
          <a:solidFill>
            <a:srgbClr val="6BBE93"/>
          </a:solidFill>
          <a:ln>
            <a:solidFill>
              <a:srgbClr val="6BB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Communicatie en participatie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31E5E8D3-86E3-C4F6-0157-EF6B0F5008B2}"/>
              </a:ext>
            </a:extLst>
          </p:cNvPr>
          <p:cNvSpPr/>
          <p:nvPr/>
        </p:nvSpPr>
        <p:spPr>
          <a:xfrm>
            <a:off x="8730440" y="4180335"/>
            <a:ext cx="2724346" cy="471341"/>
          </a:xfrm>
          <a:prstGeom prst="rect">
            <a:avLst/>
          </a:prstGeom>
          <a:solidFill>
            <a:srgbClr val="6BBE93"/>
          </a:solidFill>
          <a:ln>
            <a:solidFill>
              <a:srgbClr val="6BB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Basis voor verandering</a:t>
            </a:r>
          </a:p>
        </p:txBody>
      </p:sp>
      <p:sp>
        <p:nvSpPr>
          <p:cNvPr id="21" name="Plusteken 20">
            <a:extLst>
              <a:ext uri="{FF2B5EF4-FFF2-40B4-BE49-F238E27FC236}">
                <a16:creationId xmlns:a16="http://schemas.microsoft.com/office/drawing/2014/main" id="{B1DE34FB-6EBA-D7DC-6722-A7AEF0083446}"/>
              </a:ext>
            </a:extLst>
          </p:cNvPr>
          <p:cNvSpPr/>
          <p:nvPr/>
        </p:nvSpPr>
        <p:spPr>
          <a:xfrm>
            <a:off x="7628105" y="3399087"/>
            <a:ext cx="495968" cy="499620"/>
          </a:xfrm>
          <a:prstGeom prst="mathPlus">
            <a:avLst>
              <a:gd name="adj1" fmla="val 7348"/>
            </a:avLst>
          </a:prstGeom>
          <a:solidFill>
            <a:srgbClr val="6BBE93"/>
          </a:solidFill>
          <a:ln>
            <a:solidFill>
              <a:srgbClr val="6BB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1175;p93">
            <a:extLst>
              <a:ext uri="{FF2B5EF4-FFF2-40B4-BE49-F238E27FC236}">
                <a16:creationId xmlns:a16="http://schemas.microsoft.com/office/drawing/2014/main" id="{29A09F12-6BA9-32B7-5EA9-303248126A7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207292" y="-414162"/>
            <a:ext cx="8239960" cy="1725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… als </a:t>
            </a:r>
            <a:r>
              <a:rPr lang="nl-NL" b="1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CSRD-plichtig</a:t>
            </a:r>
            <a:r>
              <a:rPr lang="nl-NL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 bedrijf?</a:t>
            </a:r>
            <a:endParaRPr dirty="0">
              <a:solidFill>
                <a:srgbClr val="6ABE93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7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defTabSz="609585"/>
            <a:fld id="{00000000-1234-1234-1234-123412341234}" type="slidenum">
              <a:rPr lang="nl-NL"/>
              <a:pPr defTabSz="609585"/>
              <a:t>13</a:t>
            </a:fld>
            <a:endParaRPr dirty="0">
              <a:latin typeface="Oswald Medium"/>
              <a:ea typeface="Oswald Medium"/>
              <a:cs typeface="Oswald Medium"/>
              <a:sym typeface="Oswald"/>
            </a:endParaRPr>
          </a:p>
        </p:txBody>
      </p:sp>
      <p:pic>
        <p:nvPicPr>
          <p:cNvPr id="4" name="Afbeelding 3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D249B651-DC54-1AB5-7647-AD92F5F88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9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defTabSz="609585"/>
            <a:fld id="{00000000-1234-1234-1234-123412341234}" type="slidenum">
              <a:rPr lang="nl-NL"/>
              <a:pPr defTabSz="609585"/>
              <a:t>14</a:t>
            </a:fld>
            <a:endParaRPr dirty="0">
              <a:latin typeface="Oswald Medium"/>
              <a:ea typeface="Oswald Medium"/>
              <a:cs typeface="Oswald Medium"/>
              <a:sym typeface="Oswald"/>
            </a:endParaRPr>
          </a:p>
        </p:txBody>
      </p:sp>
      <p:pic>
        <p:nvPicPr>
          <p:cNvPr id="3" name="Afbeelding 2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F2C3586A-309A-B102-D799-26434DBC3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73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75;p93">
            <a:extLst>
              <a:ext uri="{FF2B5EF4-FFF2-40B4-BE49-F238E27FC236}">
                <a16:creationId xmlns:a16="http://schemas.microsoft.com/office/drawing/2014/main" id="{7CAA0FBB-4733-CF40-258B-5C75702652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38741" y="-460645"/>
            <a:ext cx="8239960" cy="1725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… als </a:t>
            </a:r>
            <a:r>
              <a:rPr lang="nl-NL" b="1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schakel </a:t>
            </a:r>
            <a:r>
              <a:rPr lang="nl-NL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in de </a:t>
            </a:r>
            <a:r>
              <a:rPr lang="nl-NL" b="1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keten</a:t>
            </a:r>
            <a:r>
              <a:rPr lang="nl-NL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?</a:t>
            </a:r>
            <a:endParaRPr dirty="0">
              <a:solidFill>
                <a:srgbClr val="6ABE93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4"/>
          <p:cNvSpPr txBox="1">
            <a:spLocks noGrp="1"/>
          </p:cNvSpPr>
          <p:nvPr>
            <p:ph type="sldNum" idx="12"/>
          </p:nvPr>
        </p:nvSpPr>
        <p:spPr>
          <a:xfrm>
            <a:off x="11657463" y="305229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defTabSz="609585"/>
            <a:fld id="{00000000-1234-1234-1234-123412341234}" type="slidenum">
              <a:rPr lang="nl-NL"/>
              <a:pPr defTabSz="609585"/>
              <a:t>15</a:t>
            </a:fld>
            <a:endParaRPr dirty="0">
              <a:latin typeface="Oswald Medium"/>
              <a:ea typeface="Oswald Medium"/>
              <a:cs typeface="Oswald Medium"/>
              <a:sym typeface="Oswald"/>
            </a:endParaRPr>
          </a:p>
        </p:txBody>
      </p:sp>
      <p:sp>
        <p:nvSpPr>
          <p:cNvPr id="3" name="Google Shape;261;p1">
            <a:extLst>
              <a:ext uri="{FF2B5EF4-FFF2-40B4-BE49-F238E27FC236}">
                <a16:creationId xmlns:a16="http://schemas.microsoft.com/office/drawing/2014/main" id="{A8494C8C-BF3F-33F4-4A9C-A1D2D779A0F4}"/>
              </a:ext>
            </a:extLst>
          </p:cNvPr>
          <p:cNvSpPr/>
          <p:nvPr/>
        </p:nvSpPr>
        <p:spPr>
          <a:xfrm rot="-5400000">
            <a:off x="-3277194" y="3181017"/>
            <a:ext cx="6966864" cy="495967"/>
          </a:xfrm>
          <a:prstGeom prst="rect">
            <a:avLst/>
          </a:prstGeom>
          <a:solidFill>
            <a:srgbClr val="6BB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609585">
              <a:buClr>
                <a:prstClr val="black"/>
              </a:buClr>
              <a:buSzPts val="1800"/>
            </a:pPr>
            <a:endParaRPr sz="24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raphic 6" descr="Staafdiagram met effen opvulling">
            <a:extLst>
              <a:ext uri="{FF2B5EF4-FFF2-40B4-BE49-F238E27FC236}">
                <a16:creationId xmlns:a16="http://schemas.microsoft.com/office/drawing/2014/main" id="{B8A29217-45ED-5CBD-80D8-10E381053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2023" y="1483406"/>
            <a:ext cx="1080000" cy="1080000"/>
          </a:xfrm>
          <a:prstGeom prst="rect">
            <a:avLst/>
          </a:prstGeom>
        </p:spPr>
      </p:pic>
      <p:pic>
        <p:nvPicPr>
          <p:cNvPr id="9" name="Graphic 8" descr="Overdracht met effen opvulling">
            <a:extLst>
              <a:ext uri="{FF2B5EF4-FFF2-40B4-BE49-F238E27FC236}">
                <a16:creationId xmlns:a16="http://schemas.microsoft.com/office/drawing/2014/main" id="{AD88C67E-5933-4728-D138-9FE894B6B6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420" y="1483406"/>
            <a:ext cx="1080000" cy="1080000"/>
          </a:xfrm>
          <a:prstGeom prst="rect">
            <a:avLst/>
          </a:prstGeom>
        </p:spPr>
      </p:pic>
      <p:pic>
        <p:nvPicPr>
          <p:cNvPr id="12" name="Graphic 11" descr="Help met effen opvulling">
            <a:extLst>
              <a:ext uri="{FF2B5EF4-FFF2-40B4-BE49-F238E27FC236}">
                <a16:creationId xmlns:a16="http://schemas.microsoft.com/office/drawing/2014/main" id="{F7BEA34B-943F-A993-660F-FDDCDC4D28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78721" y="1533276"/>
            <a:ext cx="1080000" cy="1080000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8C62BA54-DA0D-4943-3FDA-51A1EBF3B4ED}"/>
              </a:ext>
            </a:extLst>
          </p:cNvPr>
          <p:cNvSpPr/>
          <p:nvPr/>
        </p:nvSpPr>
        <p:spPr>
          <a:xfrm>
            <a:off x="876300" y="3263900"/>
            <a:ext cx="3225800" cy="3086100"/>
          </a:xfrm>
          <a:prstGeom prst="rect">
            <a:avLst/>
          </a:prstGeom>
          <a:solidFill>
            <a:srgbClr val="CEEADB"/>
          </a:solidFill>
          <a:ln>
            <a:solidFill>
              <a:srgbClr val="CEE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  <a:latin typeface="Montserrat" panose="00000500000000000000" pitchFamily="2" charset="0"/>
              </a:rPr>
              <a:t>CSRD-plichtige bedrijven gaan data opvragen vanuit hun keten. Dit kan over diverse onderwerpen gaan, afhankelijk van de bedrijfsactiviteiten.</a:t>
            </a:r>
          </a:p>
          <a:p>
            <a:pPr algn="ctr"/>
            <a:endParaRPr lang="nl-NL" sz="16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nl-NL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LET OP! </a:t>
            </a:r>
          </a:p>
          <a:p>
            <a:pPr algn="ctr"/>
            <a:r>
              <a:rPr lang="nl-NL" sz="1600" dirty="0">
                <a:solidFill>
                  <a:schemeClr val="tx1"/>
                </a:solidFill>
                <a:latin typeface="Montserrat" panose="00000500000000000000" pitchFamily="2" charset="0"/>
              </a:rPr>
              <a:t>Zij mogen maximaal uitvragen wat is vastgesteld in de LSME standaarden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BF93E2E-4D49-610F-39A4-51CF69719C5B}"/>
              </a:ext>
            </a:extLst>
          </p:cNvPr>
          <p:cNvSpPr txBox="1"/>
          <p:nvPr/>
        </p:nvSpPr>
        <p:spPr>
          <a:xfrm>
            <a:off x="1506580" y="2613276"/>
            <a:ext cx="207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Montserrat" panose="00000500000000000000" pitchFamily="2" charset="0"/>
              </a:rPr>
              <a:t>Data-uitvraag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51736CA-C148-C071-D3AD-A5FF7D5912C4}"/>
              </a:ext>
            </a:extLst>
          </p:cNvPr>
          <p:cNvSpPr/>
          <p:nvPr/>
        </p:nvSpPr>
        <p:spPr>
          <a:xfrm>
            <a:off x="4705652" y="3246899"/>
            <a:ext cx="3225800" cy="3086100"/>
          </a:xfrm>
          <a:prstGeom prst="rect">
            <a:avLst/>
          </a:prstGeom>
          <a:solidFill>
            <a:srgbClr val="CEEADB"/>
          </a:solidFill>
          <a:ln>
            <a:solidFill>
              <a:srgbClr val="CEE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  <a:latin typeface="Montserrat" panose="00000500000000000000" pitchFamily="2" charset="0"/>
              </a:rPr>
              <a:t>CSRD-bedrijven willen natuurlijk verbeteren. Daarom willen zij graag weten wat jij, als onderdeel van hun keten, doet aan duurzaamheid.</a:t>
            </a:r>
          </a:p>
          <a:p>
            <a:pPr algn="ctr"/>
            <a:endParaRPr lang="nl-NL" sz="16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nl-NL" sz="1600" dirty="0">
                <a:solidFill>
                  <a:schemeClr val="tx1"/>
                </a:solidFill>
                <a:latin typeface="Montserrat" panose="00000500000000000000" pitchFamily="2" charset="0"/>
              </a:rPr>
              <a:t>Dit kan gaan om beleid of maatregelen. </a:t>
            </a:r>
          </a:p>
          <a:p>
            <a:pPr algn="ctr"/>
            <a:endParaRPr lang="nl-NL" sz="16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nl-NL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CSRD = samen verduurzamen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5AC03A4-8353-8147-044F-86F7CE0984F7}"/>
              </a:ext>
            </a:extLst>
          </p:cNvPr>
          <p:cNvSpPr/>
          <p:nvPr/>
        </p:nvSpPr>
        <p:spPr>
          <a:xfrm>
            <a:off x="8535005" y="3246899"/>
            <a:ext cx="3225800" cy="3086100"/>
          </a:xfrm>
          <a:prstGeom prst="rect">
            <a:avLst/>
          </a:prstGeom>
          <a:solidFill>
            <a:srgbClr val="CEEADB"/>
          </a:solidFill>
          <a:ln>
            <a:solidFill>
              <a:srgbClr val="CEE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  <a:latin typeface="Montserrat" panose="00000500000000000000" pitchFamily="2" charset="0"/>
              </a:rPr>
              <a:t>Het kan zijn dat het CSRD-bedrijf ambitieus is en jouw hulp daarbij nodig heeft.</a:t>
            </a:r>
          </a:p>
          <a:p>
            <a:pPr algn="ctr"/>
            <a:endParaRPr lang="nl-NL" sz="16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nl-NL" sz="1600" dirty="0">
                <a:solidFill>
                  <a:schemeClr val="tx1"/>
                </a:solidFill>
                <a:latin typeface="Montserrat" panose="00000500000000000000" pitchFamily="2" charset="0"/>
              </a:rPr>
              <a:t>De vraag is, verander je mee? Of niet?</a:t>
            </a:r>
          </a:p>
          <a:p>
            <a:pPr algn="ctr"/>
            <a:endParaRPr lang="nl-NL" sz="16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nl-NL" sz="1600" dirty="0">
                <a:solidFill>
                  <a:schemeClr val="tx1"/>
                </a:solidFill>
                <a:latin typeface="Montserrat" panose="00000500000000000000" pitchFamily="2" charset="0"/>
              </a:rPr>
              <a:t>Dit kan natuurlijk positieve of negatieve gevolgen hebben voor jouw bedrijf.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B017AB2-E6D3-8990-DFB2-FD3E2BCEC6EC}"/>
              </a:ext>
            </a:extLst>
          </p:cNvPr>
          <p:cNvSpPr txBox="1"/>
          <p:nvPr/>
        </p:nvSpPr>
        <p:spPr>
          <a:xfrm>
            <a:off x="5283502" y="2613276"/>
            <a:ext cx="207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Montserrat" panose="00000500000000000000" pitchFamily="2" charset="0"/>
              </a:rPr>
              <a:t>“Wat doe jij?”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1AC0E63-DF96-57A9-6D12-225B7B92DF1F}"/>
              </a:ext>
            </a:extLst>
          </p:cNvPr>
          <p:cNvSpPr txBox="1"/>
          <p:nvPr/>
        </p:nvSpPr>
        <p:spPr>
          <a:xfrm>
            <a:off x="9110370" y="2613276"/>
            <a:ext cx="207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Montserrat" panose="00000500000000000000" pitchFamily="2" charset="0"/>
              </a:rPr>
              <a:t>Verandering...</a:t>
            </a:r>
          </a:p>
        </p:txBody>
      </p:sp>
    </p:spTree>
    <p:extLst>
      <p:ext uri="{BB962C8B-B14F-4D97-AF65-F5344CB8AC3E}">
        <p14:creationId xmlns:p14="http://schemas.microsoft.com/office/powerpoint/2010/main" val="180407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75;p93">
            <a:extLst>
              <a:ext uri="{FF2B5EF4-FFF2-40B4-BE49-F238E27FC236}">
                <a16:creationId xmlns:a16="http://schemas.microsoft.com/office/drawing/2014/main" id="{7CAA0FBB-4733-CF40-258B-5C75702652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552349" y="2735161"/>
            <a:ext cx="6370111" cy="8628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sz="4800" b="1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Assurance</a:t>
            </a:r>
            <a:endParaRPr sz="4800" dirty="0">
              <a:solidFill>
                <a:srgbClr val="6ABE93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defTabSz="609585"/>
            <a:fld id="{00000000-1234-1234-1234-123412341234}" type="slidenum">
              <a:rPr lang="nl-NL"/>
              <a:pPr defTabSz="609585"/>
              <a:t>16</a:t>
            </a:fld>
            <a:endParaRPr dirty="0">
              <a:latin typeface="Oswald Medium"/>
              <a:ea typeface="Oswald Medium"/>
              <a:cs typeface="Oswald Medium"/>
              <a:sym typeface="Oswald"/>
            </a:endParaRPr>
          </a:p>
        </p:txBody>
      </p:sp>
      <p:pic>
        <p:nvPicPr>
          <p:cNvPr id="2" name="Afbeelding 1" descr="Afbeelding met binnen&#10;&#10;Automatisch gegenereerde beschrijving">
            <a:extLst>
              <a:ext uri="{FF2B5EF4-FFF2-40B4-BE49-F238E27FC236}">
                <a16:creationId xmlns:a16="http://schemas.microsoft.com/office/drawing/2014/main" id="{08974E93-D19C-4B5B-6676-A3157AEC6D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4"/>
          <a:stretch/>
        </p:blipFill>
        <p:spPr>
          <a:xfrm>
            <a:off x="-1287157" y="-27213"/>
            <a:ext cx="3804679" cy="6966860"/>
          </a:xfrm>
          <a:prstGeom prst="rect">
            <a:avLst/>
          </a:prstGeom>
        </p:spPr>
      </p:pic>
      <p:sp>
        <p:nvSpPr>
          <p:cNvPr id="3" name="Google Shape;261;p1">
            <a:extLst>
              <a:ext uri="{FF2B5EF4-FFF2-40B4-BE49-F238E27FC236}">
                <a16:creationId xmlns:a16="http://schemas.microsoft.com/office/drawing/2014/main" id="{A8494C8C-BF3F-33F4-4A9C-A1D2D779A0F4}"/>
              </a:ext>
            </a:extLst>
          </p:cNvPr>
          <p:cNvSpPr/>
          <p:nvPr/>
        </p:nvSpPr>
        <p:spPr>
          <a:xfrm rot="-5400000">
            <a:off x="-965908" y="3208234"/>
            <a:ext cx="6966864" cy="495967"/>
          </a:xfrm>
          <a:prstGeom prst="rect">
            <a:avLst/>
          </a:prstGeom>
          <a:solidFill>
            <a:srgbClr val="6BB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609585">
              <a:buClr>
                <a:prstClr val="black"/>
              </a:buClr>
              <a:buSzPts val="1800"/>
            </a:pPr>
            <a:endParaRPr sz="24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8213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75;p93">
            <a:extLst>
              <a:ext uri="{FF2B5EF4-FFF2-40B4-BE49-F238E27FC236}">
                <a16:creationId xmlns:a16="http://schemas.microsoft.com/office/drawing/2014/main" id="{7CAA0FBB-4733-CF40-258B-5C75702652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207292" y="814480"/>
            <a:ext cx="8239960" cy="1725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Ontwikkelingen</a:t>
            </a:r>
            <a:r>
              <a:rPr lang="nl-NL" b="1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 </a:t>
            </a:r>
            <a:r>
              <a:rPr lang="nl-NL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rondom</a:t>
            </a:r>
            <a:r>
              <a:rPr lang="nl-NL" b="1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 </a:t>
            </a:r>
            <a:r>
              <a:rPr lang="nl-NL" b="1" dirty="0" err="1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assurance</a:t>
            </a:r>
            <a:r>
              <a:rPr lang="nl-NL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?</a:t>
            </a:r>
            <a:endParaRPr b="1" dirty="0">
              <a:solidFill>
                <a:srgbClr val="6ABE93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defTabSz="609585"/>
            <a:fld id="{00000000-1234-1234-1234-123412341234}" type="slidenum">
              <a:rPr lang="nl-NL"/>
              <a:pPr defTabSz="609585"/>
              <a:t>17</a:t>
            </a:fld>
            <a:endParaRPr dirty="0">
              <a:latin typeface="Oswald Medium"/>
              <a:ea typeface="Oswald Medium"/>
              <a:cs typeface="Oswald Medium"/>
              <a:sym typeface="Oswald"/>
            </a:endParaRPr>
          </a:p>
        </p:txBody>
      </p:sp>
      <p:pic>
        <p:nvPicPr>
          <p:cNvPr id="2" name="Afbeelding 1" descr="Afbeelding met binnen&#10;&#10;Automatisch gegenereerde beschrijving">
            <a:extLst>
              <a:ext uri="{FF2B5EF4-FFF2-40B4-BE49-F238E27FC236}">
                <a16:creationId xmlns:a16="http://schemas.microsoft.com/office/drawing/2014/main" id="{08974E93-D19C-4B5B-6676-A3157AEC6D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4"/>
          <a:stretch/>
        </p:blipFill>
        <p:spPr>
          <a:xfrm>
            <a:off x="-1287157" y="-27213"/>
            <a:ext cx="3804679" cy="6966860"/>
          </a:xfrm>
          <a:prstGeom prst="rect">
            <a:avLst/>
          </a:prstGeom>
        </p:spPr>
      </p:pic>
      <p:sp>
        <p:nvSpPr>
          <p:cNvPr id="3" name="Google Shape;261;p1">
            <a:extLst>
              <a:ext uri="{FF2B5EF4-FFF2-40B4-BE49-F238E27FC236}">
                <a16:creationId xmlns:a16="http://schemas.microsoft.com/office/drawing/2014/main" id="{A8494C8C-BF3F-33F4-4A9C-A1D2D779A0F4}"/>
              </a:ext>
            </a:extLst>
          </p:cNvPr>
          <p:cNvSpPr/>
          <p:nvPr/>
        </p:nvSpPr>
        <p:spPr>
          <a:xfrm rot="-5400000">
            <a:off x="-965908" y="3208234"/>
            <a:ext cx="6966864" cy="495967"/>
          </a:xfrm>
          <a:prstGeom prst="rect">
            <a:avLst/>
          </a:prstGeom>
          <a:solidFill>
            <a:srgbClr val="6BB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609585">
              <a:buClr>
                <a:prstClr val="black"/>
              </a:buClr>
              <a:buSzPts val="1800"/>
            </a:pPr>
            <a:endParaRPr sz="24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E7474B3-4DE7-C1AA-2353-4DA52C90DB7A}"/>
              </a:ext>
            </a:extLst>
          </p:cNvPr>
          <p:cNvSpPr txBox="1"/>
          <p:nvPr/>
        </p:nvSpPr>
        <p:spPr>
          <a:xfrm>
            <a:off x="3271195" y="2954477"/>
            <a:ext cx="850967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Montserrat" panose="00000500000000000000" pitchFamily="2" charset="0"/>
              </a:rPr>
              <a:t>Externe</a:t>
            </a:r>
            <a:r>
              <a:rPr lang="nl-NL" dirty="0">
                <a:latin typeface="Montserrat" panose="00000500000000000000" pitchFamily="2" charset="0"/>
              </a:rPr>
              <a:t> </a:t>
            </a:r>
            <a:r>
              <a:rPr lang="nl-NL" b="1" dirty="0" err="1">
                <a:latin typeface="Montserrat" panose="00000500000000000000" pitchFamily="2" charset="0"/>
              </a:rPr>
              <a:t>assurance</a:t>
            </a:r>
            <a:r>
              <a:rPr lang="nl-NL" dirty="0">
                <a:latin typeface="Montserrat" panose="00000500000000000000" pitchFamily="2" charset="0"/>
              </a:rPr>
              <a:t> met een beperkte mate van zekerheid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Montserrat" panose="00000500000000000000" pitchFamily="2" charset="0"/>
              </a:rPr>
              <a:t>Vergelijkbaar met financieel jaarverslag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Montserrat" panose="00000500000000000000" pitchFamily="2" charset="0"/>
              </a:rPr>
              <a:t>In ieder geval door accountants, wellicht meer bevoegde partijen</a:t>
            </a:r>
          </a:p>
          <a:p>
            <a:endParaRPr lang="nl-NL" sz="1600" dirty="0">
              <a:latin typeface="Montserrat" panose="00000500000000000000" pitchFamily="2" charset="0"/>
            </a:endParaRPr>
          </a:p>
          <a:p>
            <a:r>
              <a:rPr lang="nl-NL" dirty="0">
                <a:latin typeface="Montserrat" panose="00000500000000000000" pitchFamily="2" charset="0"/>
              </a:rPr>
              <a:t>Wachten op </a:t>
            </a:r>
            <a:r>
              <a:rPr lang="nl-NL" b="1" dirty="0">
                <a:latin typeface="Montserrat" panose="00000500000000000000" pitchFamily="2" charset="0"/>
              </a:rPr>
              <a:t>implementatie in Nederlandse wet</a:t>
            </a:r>
          </a:p>
          <a:p>
            <a:endParaRPr lang="nl-NL" dirty="0">
              <a:latin typeface="Montserrat" panose="00000500000000000000" pitchFamily="2" charset="0"/>
            </a:endParaRPr>
          </a:p>
          <a:p>
            <a:r>
              <a:rPr lang="nl-NL" b="1" dirty="0">
                <a:latin typeface="Montserrat" panose="00000500000000000000" pitchFamily="2" charset="0"/>
              </a:rPr>
              <a:t>Opleidingseisen voor accountants </a:t>
            </a:r>
            <a:r>
              <a:rPr lang="nl-NL" dirty="0">
                <a:latin typeface="Montserrat" panose="00000500000000000000" pitchFamily="2" charset="0"/>
              </a:rPr>
              <a:t>bekend</a:t>
            </a:r>
            <a:endParaRPr lang="nl-NL" sz="2000" dirty="0">
              <a:latin typeface="Montserrat" panose="00000500000000000000" pitchFamily="2" charset="0"/>
            </a:endParaRPr>
          </a:p>
          <a:p>
            <a:endParaRPr lang="nl-NL" sz="1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2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C05151C2-12DF-8834-9A1E-D07E3559E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538480"/>
            <a:ext cx="12192000" cy="6858000"/>
          </a:xfrm>
          <a:prstGeom prst="rect">
            <a:avLst/>
          </a:prstGeom>
        </p:spPr>
      </p:pic>
      <p:sp>
        <p:nvSpPr>
          <p:cNvPr id="626" name="Google Shape;626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defTabSz="609585"/>
            <a:fld id="{00000000-1234-1234-1234-123412341234}" type="slidenum">
              <a:rPr lang="nl-NL"/>
              <a:pPr defTabSz="609585"/>
              <a:t>18</a:t>
            </a:fld>
            <a:endParaRPr dirty="0">
              <a:latin typeface="Oswald Medium"/>
              <a:ea typeface="Oswald Medium"/>
              <a:cs typeface="Oswald Medium"/>
              <a:sym typeface="Oswald"/>
            </a:endParaRPr>
          </a:p>
        </p:txBody>
      </p:sp>
      <p:sp>
        <p:nvSpPr>
          <p:cNvPr id="3" name="Google Shape;261;p1">
            <a:extLst>
              <a:ext uri="{FF2B5EF4-FFF2-40B4-BE49-F238E27FC236}">
                <a16:creationId xmlns:a16="http://schemas.microsoft.com/office/drawing/2014/main" id="{A8494C8C-BF3F-33F4-4A9C-A1D2D779A0F4}"/>
              </a:ext>
            </a:extLst>
          </p:cNvPr>
          <p:cNvSpPr/>
          <p:nvPr/>
        </p:nvSpPr>
        <p:spPr>
          <a:xfrm rot="-5400000">
            <a:off x="-3235449" y="3235450"/>
            <a:ext cx="6966864" cy="495967"/>
          </a:xfrm>
          <a:prstGeom prst="rect">
            <a:avLst/>
          </a:prstGeom>
          <a:solidFill>
            <a:srgbClr val="6BB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609585">
              <a:buClr>
                <a:prstClr val="black"/>
              </a:buClr>
              <a:buSzPts val="1800"/>
            </a:pPr>
            <a:endParaRPr sz="24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CC2AEE3-BB0A-A779-8355-85D61D87F27B}"/>
              </a:ext>
            </a:extLst>
          </p:cNvPr>
          <p:cNvSpPr/>
          <p:nvPr/>
        </p:nvSpPr>
        <p:spPr>
          <a:xfrm>
            <a:off x="10099040" y="467360"/>
            <a:ext cx="195072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Google Shape;1175;p93">
            <a:extLst>
              <a:ext uri="{FF2B5EF4-FFF2-40B4-BE49-F238E27FC236}">
                <a16:creationId xmlns:a16="http://schemas.microsoft.com/office/drawing/2014/main" id="{7CAA0FBB-4733-CF40-258B-5C75702652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634008" y="-629194"/>
            <a:ext cx="8755055" cy="1725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sz="3600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Wanneer </a:t>
            </a:r>
            <a:r>
              <a:rPr lang="nl-NL" sz="3600" b="1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betrek</a:t>
            </a:r>
            <a:r>
              <a:rPr lang="nl-NL" sz="3600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 ik de </a:t>
            </a:r>
            <a:r>
              <a:rPr lang="nl-NL" sz="3600" b="1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accountant</a:t>
            </a:r>
            <a:r>
              <a:rPr lang="nl-NL" sz="3600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?</a:t>
            </a:r>
            <a:endParaRPr sz="3600" b="1" dirty="0">
              <a:solidFill>
                <a:srgbClr val="6ABE93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52E6E03-F015-7390-BAA2-563D59332733}"/>
              </a:ext>
            </a:extLst>
          </p:cNvPr>
          <p:cNvSpPr/>
          <p:nvPr/>
        </p:nvSpPr>
        <p:spPr>
          <a:xfrm>
            <a:off x="1904733" y="3651125"/>
            <a:ext cx="1605200" cy="5687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2751CAC-8748-76D7-2EBA-CBA3853EB2CC}"/>
              </a:ext>
            </a:extLst>
          </p:cNvPr>
          <p:cNvSpPr/>
          <p:nvPr/>
        </p:nvSpPr>
        <p:spPr>
          <a:xfrm>
            <a:off x="1899920" y="2840876"/>
            <a:ext cx="1363044" cy="720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2C19D38-05C2-3D82-5155-5CBBF350FA7E}"/>
              </a:ext>
            </a:extLst>
          </p:cNvPr>
          <p:cNvSpPr/>
          <p:nvPr/>
        </p:nvSpPr>
        <p:spPr>
          <a:xfrm>
            <a:off x="8867597" y="4383899"/>
            <a:ext cx="1605200" cy="1015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95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75;p93">
            <a:extLst>
              <a:ext uri="{FF2B5EF4-FFF2-40B4-BE49-F238E27FC236}">
                <a16:creationId xmlns:a16="http://schemas.microsoft.com/office/drawing/2014/main" id="{7CAA0FBB-4733-CF40-258B-5C75702652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552349" y="2303724"/>
            <a:ext cx="6370111" cy="1725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sz="4800" b="1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Vragen?</a:t>
            </a:r>
            <a:endParaRPr sz="4800" dirty="0">
              <a:solidFill>
                <a:srgbClr val="6ABE93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defTabSz="609585"/>
            <a:fld id="{00000000-1234-1234-1234-123412341234}" type="slidenum">
              <a:rPr lang="nl-NL"/>
              <a:pPr defTabSz="609585"/>
              <a:t>19</a:t>
            </a:fld>
            <a:endParaRPr dirty="0">
              <a:latin typeface="Oswald Medium"/>
              <a:ea typeface="Oswald Medium"/>
              <a:cs typeface="Oswald Medium"/>
              <a:sym typeface="Oswald"/>
            </a:endParaRPr>
          </a:p>
        </p:txBody>
      </p:sp>
      <p:pic>
        <p:nvPicPr>
          <p:cNvPr id="2" name="Afbeelding 1" descr="Afbeelding met binnen&#10;&#10;Automatisch gegenereerde beschrijving">
            <a:extLst>
              <a:ext uri="{FF2B5EF4-FFF2-40B4-BE49-F238E27FC236}">
                <a16:creationId xmlns:a16="http://schemas.microsoft.com/office/drawing/2014/main" id="{08974E93-D19C-4B5B-6676-A3157AEC6D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4"/>
          <a:stretch/>
        </p:blipFill>
        <p:spPr>
          <a:xfrm>
            <a:off x="-1287157" y="-27213"/>
            <a:ext cx="3804679" cy="6966860"/>
          </a:xfrm>
          <a:prstGeom prst="rect">
            <a:avLst/>
          </a:prstGeom>
        </p:spPr>
      </p:pic>
      <p:sp>
        <p:nvSpPr>
          <p:cNvPr id="3" name="Google Shape;261;p1">
            <a:extLst>
              <a:ext uri="{FF2B5EF4-FFF2-40B4-BE49-F238E27FC236}">
                <a16:creationId xmlns:a16="http://schemas.microsoft.com/office/drawing/2014/main" id="{A8494C8C-BF3F-33F4-4A9C-A1D2D779A0F4}"/>
              </a:ext>
            </a:extLst>
          </p:cNvPr>
          <p:cNvSpPr/>
          <p:nvPr/>
        </p:nvSpPr>
        <p:spPr>
          <a:xfrm rot="-5400000">
            <a:off x="-965908" y="3208234"/>
            <a:ext cx="6966864" cy="495967"/>
          </a:xfrm>
          <a:prstGeom prst="rect">
            <a:avLst/>
          </a:prstGeom>
          <a:solidFill>
            <a:srgbClr val="6BB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609585">
              <a:buClr>
                <a:prstClr val="black"/>
              </a:buClr>
              <a:buSzPts val="1800"/>
            </a:pPr>
            <a:endParaRPr sz="24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51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75;p93">
            <a:extLst>
              <a:ext uri="{FF2B5EF4-FFF2-40B4-BE49-F238E27FC236}">
                <a16:creationId xmlns:a16="http://schemas.microsoft.com/office/drawing/2014/main" id="{7CAA0FBB-4733-CF40-258B-5C75702652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02141" y="-294876"/>
            <a:ext cx="6370111" cy="1725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sz="4800" b="1">
                <a:solidFill>
                  <a:srgbClr val="6ABE93"/>
                </a:solidFill>
                <a:latin typeface="Montserrat"/>
                <a:cs typeface="Arial"/>
                <a:sym typeface="Arial"/>
              </a:rPr>
              <a:t>Agenda</a:t>
            </a:r>
            <a:endParaRPr lang="nl-NL"/>
          </a:p>
        </p:txBody>
      </p:sp>
      <p:sp>
        <p:nvSpPr>
          <p:cNvPr id="626" name="Google Shape;626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defTabSz="609585"/>
            <a:fld id="{00000000-1234-1234-1234-123412341234}" type="slidenum">
              <a:rPr lang="nl-NL"/>
              <a:pPr defTabSz="609585"/>
              <a:t>2</a:t>
            </a:fld>
            <a:endParaRPr>
              <a:latin typeface="Oswald Medium"/>
              <a:ea typeface="Oswald Medium"/>
              <a:cs typeface="Oswald Medium"/>
              <a:sym typeface="Oswald"/>
            </a:endParaRPr>
          </a:p>
        </p:txBody>
      </p:sp>
      <p:pic>
        <p:nvPicPr>
          <p:cNvPr id="2" name="Afbeelding 1" descr="Afbeelding met binnen&#10;&#10;Automatisch gegenereerde beschrijving">
            <a:extLst>
              <a:ext uri="{FF2B5EF4-FFF2-40B4-BE49-F238E27FC236}">
                <a16:creationId xmlns:a16="http://schemas.microsoft.com/office/drawing/2014/main" id="{08974E93-D19C-4B5B-6676-A3157AEC6D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4"/>
          <a:stretch/>
        </p:blipFill>
        <p:spPr>
          <a:xfrm>
            <a:off x="-1287157" y="-27213"/>
            <a:ext cx="3804679" cy="6966860"/>
          </a:xfrm>
          <a:prstGeom prst="rect">
            <a:avLst/>
          </a:prstGeom>
        </p:spPr>
      </p:pic>
      <p:sp>
        <p:nvSpPr>
          <p:cNvPr id="3" name="Google Shape;261;p1">
            <a:extLst>
              <a:ext uri="{FF2B5EF4-FFF2-40B4-BE49-F238E27FC236}">
                <a16:creationId xmlns:a16="http://schemas.microsoft.com/office/drawing/2014/main" id="{A8494C8C-BF3F-33F4-4A9C-A1D2D779A0F4}"/>
              </a:ext>
            </a:extLst>
          </p:cNvPr>
          <p:cNvSpPr/>
          <p:nvPr/>
        </p:nvSpPr>
        <p:spPr>
          <a:xfrm rot="-5400000">
            <a:off x="-965908" y="3208234"/>
            <a:ext cx="6966864" cy="495967"/>
          </a:xfrm>
          <a:prstGeom prst="rect">
            <a:avLst/>
          </a:prstGeom>
          <a:solidFill>
            <a:srgbClr val="6BB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609585">
              <a:buClr>
                <a:prstClr val="black"/>
              </a:buClr>
              <a:buSzPts val="1800"/>
            </a:pPr>
            <a:endParaRPr sz="24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FE69D55-B105-28F4-12C7-85665CCEFE28}"/>
              </a:ext>
            </a:extLst>
          </p:cNvPr>
          <p:cNvSpPr txBox="1"/>
          <p:nvPr/>
        </p:nvSpPr>
        <p:spPr>
          <a:xfrm>
            <a:off x="3302141" y="1964695"/>
            <a:ext cx="8179556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latin typeface="Montserrat"/>
              </a:rPr>
              <a:t>CSRD in het kort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i="1" dirty="0">
              <a:latin typeface="Montser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latin typeface="Montserrat"/>
              </a:rPr>
              <a:t>ESRS uitgelegd </a:t>
            </a:r>
            <a:r>
              <a:rPr lang="nl-NL" sz="2000" dirty="0">
                <a:latin typeface="Montserrat"/>
              </a:rPr>
              <a:t>(incl. laatste updates)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Montser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latin typeface="Montserrat"/>
              </a:rPr>
              <a:t>Wat betekent CSRD voor mij…</a:t>
            </a:r>
          </a:p>
          <a:p>
            <a:pPr lvl="1"/>
            <a:r>
              <a:rPr lang="nl-NL" sz="2000" i="1" dirty="0">
                <a:latin typeface="Montserrat"/>
              </a:rPr>
              <a:t>	… als CSRD-plichtig bedrijf?</a:t>
            </a:r>
          </a:p>
          <a:p>
            <a:pPr lvl="1"/>
            <a:r>
              <a:rPr lang="nl-NL" sz="2000" i="1" dirty="0">
                <a:latin typeface="Montserrat"/>
              </a:rPr>
              <a:t>	… als schakel in de keten?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latin typeface="Montser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Montserrat"/>
              </a:rPr>
              <a:t>Assurance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Montser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Montserrat"/>
              </a:rPr>
              <a:t>Interactie</a:t>
            </a:r>
            <a:r>
              <a:rPr lang="en-US" sz="2000" b="1" dirty="0">
                <a:latin typeface="Montserra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9946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75;p93">
            <a:extLst>
              <a:ext uri="{FF2B5EF4-FFF2-40B4-BE49-F238E27FC236}">
                <a16:creationId xmlns:a16="http://schemas.microsoft.com/office/drawing/2014/main" id="{7CAA0FBB-4733-CF40-258B-5C75702652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552350" y="2303724"/>
            <a:ext cx="6370111" cy="1725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sz="4800" b="1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CSRD </a:t>
            </a:r>
            <a:r>
              <a:rPr lang="nl-NL" sz="4800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in het kort</a:t>
            </a:r>
            <a:endParaRPr sz="4800" dirty="0">
              <a:solidFill>
                <a:srgbClr val="6ABE93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defTabSz="609585"/>
            <a:fld id="{00000000-1234-1234-1234-123412341234}" type="slidenum">
              <a:rPr lang="nl-NL"/>
              <a:pPr defTabSz="609585"/>
              <a:t>3</a:t>
            </a:fld>
            <a:endParaRPr dirty="0">
              <a:latin typeface="Oswald Medium"/>
              <a:ea typeface="Oswald Medium"/>
              <a:cs typeface="Oswald Medium"/>
              <a:sym typeface="Oswald"/>
            </a:endParaRPr>
          </a:p>
        </p:txBody>
      </p:sp>
      <p:pic>
        <p:nvPicPr>
          <p:cNvPr id="2" name="Afbeelding 1" descr="Afbeelding met binnen&#10;&#10;Automatisch gegenereerde beschrijving">
            <a:extLst>
              <a:ext uri="{FF2B5EF4-FFF2-40B4-BE49-F238E27FC236}">
                <a16:creationId xmlns:a16="http://schemas.microsoft.com/office/drawing/2014/main" id="{08974E93-D19C-4B5B-6676-A3157AEC6D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4"/>
          <a:stretch/>
        </p:blipFill>
        <p:spPr>
          <a:xfrm>
            <a:off x="-1287157" y="-27213"/>
            <a:ext cx="3804679" cy="6966860"/>
          </a:xfrm>
          <a:prstGeom prst="rect">
            <a:avLst/>
          </a:prstGeom>
        </p:spPr>
      </p:pic>
      <p:sp>
        <p:nvSpPr>
          <p:cNvPr id="3" name="Google Shape;261;p1">
            <a:extLst>
              <a:ext uri="{FF2B5EF4-FFF2-40B4-BE49-F238E27FC236}">
                <a16:creationId xmlns:a16="http://schemas.microsoft.com/office/drawing/2014/main" id="{A8494C8C-BF3F-33F4-4A9C-A1D2D779A0F4}"/>
              </a:ext>
            </a:extLst>
          </p:cNvPr>
          <p:cNvSpPr/>
          <p:nvPr/>
        </p:nvSpPr>
        <p:spPr>
          <a:xfrm rot="-5400000">
            <a:off x="-965908" y="3208234"/>
            <a:ext cx="6966864" cy="495967"/>
          </a:xfrm>
          <a:prstGeom prst="rect">
            <a:avLst/>
          </a:prstGeom>
          <a:solidFill>
            <a:srgbClr val="6BB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609585">
              <a:buClr>
                <a:prstClr val="black"/>
              </a:buClr>
              <a:buSzPts val="1800"/>
            </a:pPr>
            <a:endParaRPr sz="24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07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75;p93">
            <a:extLst>
              <a:ext uri="{FF2B5EF4-FFF2-40B4-BE49-F238E27FC236}">
                <a16:creationId xmlns:a16="http://schemas.microsoft.com/office/drawing/2014/main" id="{7CAA0FBB-4733-CF40-258B-5C75702652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282922" y="575799"/>
            <a:ext cx="7857127" cy="8628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sz="3600" b="1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CSRD</a:t>
            </a:r>
            <a:r>
              <a:rPr lang="nl-NL" sz="3600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, voor wie en wanneer?</a:t>
            </a:r>
            <a:endParaRPr sz="3600" dirty="0">
              <a:solidFill>
                <a:srgbClr val="6ABE93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defTabSz="609585"/>
            <a:fld id="{00000000-1234-1234-1234-123412341234}" type="slidenum">
              <a:rPr lang="nl-NL"/>
              <a:pPr defTabSz="609585"/>
              <a:t>4</a:t>
            </a:fld>
            <a:endParaRPr dirty="0">
              <a:latin typeface="Oswald Medium"/>
              <a:ea typeface="Oswald Medium"/>
              <a:cs typeface="Oswald Medium"/>
              <a:sym typeface="Oswald"/>
            </a:endParaRPr>
          </a:p>
        </p:txBody>
      </p:sp>
      <p:pic>
        <p:nvPicPr>
          <p:cNvPr id="2" name="Afbeelding 1" descr="Afbeelding met binnen&#10;&#10;Automatisch gegenereerde beschrijving">
            <a:extLst>
              <a:ext uri="{FF2B5EF4-FFF2-40B4-BE49-F238E27FC236}">
                <a16:creationId xmlns:a16="http://schemas.microsoft.com/office/drawing/2014/main" id="{08974E93-D19C-4B5B-6676-A3157AEC6D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4"/>
          <a:stretch/>
        </p:blipFill>
        <p:spPr>
          <a:xfrm>
            <a:off x="-1287157" y="-27213"/>
            <a:ext cx="3804679" cy="6966860"/>
          </a:xfrm>
          <a:prstGeom prst="rect">
            <a:avLst/>
          </a:prstGeom>
        </p:spPr>
      </p:pic>
      <p:sp>
        <p:nvSpPr>
          <p:cNvPr id="3" name="Google Shape;261;p1">
            <a:extLst>
              <a:ext uri="{FF2B5EF4-FFF2-40B4-BE49-F238E27FC236}">
                <a16:creationId xmlns:a16="http://schemas.microsoft.com/office/drawing/2014/main" id="{A8494C8C-BF3F-33F4-4A9C-A1D2D779A0F4}"/>
              </a:ext>
            </a:extLst>
          </p:cNvPr>
          <p:cNvSpPr/>
          <p:nvPr/>
        </p:nvSpPr>
        <p:spPr>
          <a:xfrm rot="-5400000">
            <a:off x="-965908" y="3208234"/>
            <a:ext cx="6966864" cy="495967"/>
          </a:xfrm>
          <a:prstGeom prst="rect">
            <a:avLst/>
          </a:prstGeom>
          <a:solidFill>
            <a:srgbClr val="6BB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609585">
              <a:buClr>
                <a:prstClr val="black"/>
              </a:buClr>
              <a:buSzPts val="1800"/>
            </a:pPr>
            <a:endParaRPr sz="24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68625A7-E467-A388-9D99-510E55C23FF6}"/>
              </a:ext>
            </a:extLst>
          </p:cNvPr>
          <p:cNvSpPr txBox="1"/>
          <p:nvPr/>
        </p:nvSpPr>
        <p:spPr>
          <a:xfrm>
            <a:off x="3407226" y="1709984"/>
            <a:ext cx="84473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Montserrat" panose="00000500000000000000" pitchFamily="2" charset="0"/>
              </a:rPr>
              <a:t>Voor wie?</a:t>
            </a:r>
          </a:p>
          <a:p>
            <a:r>
              <a:rPr lang="nl-NL" sz="2000" dirty="0">
                <a:latin typeface="Montserrat" panose="00000500000000000000" pitchFamily="2" charset="0"/>
              </a:rPr>
              <a:t>CSRD organisaties voldoen aan 2 van de 3 criteria: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>
                <a:latin typeface="Montserrat" panose="00000500000000000000" pitchFamily="2" charset="0"/>
                <a:ea typeface="Verdana" panose="020B0604030504040204" pitchFamily="34" charset="0"/>
              </a:rPr>
              <a:t>Omzet €50 miljoen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>
                <a:latin typeface="Montserrat" panose="00000500000000000000" pitchFamily="2" charset="0"/>
                <a:ea typeface="Verdana" panose="020B0604030504040204" pitchFamily="34" charset="0"/>
              </a:rPr>
              <a:t>Balanstotaal: 25 miljoen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&gt; 250 medewerkers (incl. uitzendkrachten, ZZP-ers, etc.)</a:t>
            </a:r>
            <a:endParaRPr lang="nl-NL" sz="2000" dirty="0">
              <a:latin typeface="Montserrat" panose="00000500000000000000" pitchFamily="2" charset="0"/>
            </a:endParaRPr>
          </a:p>
          <a:p>
            <a:endParaRPr lang="nl-NL" sz="2000" dirty="0">
              <a:latin typeface="Montserrat" panose="00000500000000000000" pitchFamily="2" charset="0"/>
            </a:endParaRPr>
          </a:p>
          <a:p>
            <a:endParaRPr lang="nl-NL" sz="2000" dirty="0">
              <a:latin typeface="Montserrat" panose="00000500000000000000" pitchFamily="2" charset="0"/>
            </a:endParaRPr>
          </a:p>
          <a:p>
            <a:r>
              <a:rPr lang="nl-NL" sz="2000" b="1" dirty="0">
                <a:latin typeface="Montserrat" panose="00000500000000000000" pitchFamily="2" charset="0"/>
              </a:rPr>
              <a:t>Wanneer?</a:t>
            </a:r>
          </a:p>
          <a:p>
            <a:endParaRPr lang="nl-NL" sz="2000" dirty="0">
              <a:latin typeface="Montserrat" panose="00000500000000000000" pitchFamily="2" charset="0"/>
            </a:endParaRPr>
          </a:p>
          <a:p>
            <a:endParaRPr lang="nl-NL" sz="2000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4A58DBA9-88BB-34A7-4A92-660E4FF19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417618"/>
              </p:ext>
            </p:extLst>
          </p:nvPr>
        </p:nvGraphicFramePr>
        <p:xfrm>
          <a:off x="3472671" y="4248856"/>
          <a:ext cx="831642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175">
                  <a:extLst>
                    <a:ext uri="{9D8B030D-6E8A-4147-A177-3AD203B41FA5}">
                      <a16:colId xmlns:a16="http://schemas.microsoft.com/office/drawing/2014/main" val="1625922416"/>
                    </a:ext>
                  </a:extLst>
                </a:gridCol>
                <a:gridCol w="6758252">
                  <a:extLst>
                    <a:ext uri="{9D8B030D-6E8A-4147-A177-3AD203B41FA5}">
                      <a16:colId xmlns:a16="http://schemas.microsoft.com/office/drawing/2014/main" val="3093501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8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FY 2024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Alle huidige NFRD bedrijven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3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FY 2025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CSRD scope bedrijven (2/3 criteria)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657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FY 2026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Beursgenoteerde kmo’s, kleine banken en verzekeraars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549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56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defTabSz="609585"/>
            <a:fld id="{00000000-1234-1234-1234-123412341234}" type="slidenum">
              <a:rPr lang="nl-NL"/>
              <a:pPr defTabSz="609585"/>
              <a:t>5</a:t>
            </a:fld>
            <a:endParaRPr>
              <a:latin typeface="Oswald Medium"/>
              <a:ea typeface="Oswald Medium"/>
              <a:cs typeface="Oswald Medium"/>
              <a:sym typeface="Oswald"/>
            </a:endParaRPr>
          </a:p>
        </p:txBody>
      </p:sp>
      <p:sp>
        <p:nvSpPr>
          <p:cNvPr id="3" name="Google Shape;261;p1">
            <a:extLst>
              <a:ext uri="{FF2B5EF4-FFF2-40B4-BE49-F238E27FC236}">
                <a16:creationId xmlns:a16="http://schemas.microsoft.com/office/drawing/2014/main" id="{A8494C8C-BF3F-33F4-4A9C-A1D2D779A0F4}"/>
              </a:ext>
            </a:extLst>
          </p:cNvPr>
          <p:cNvSpPr/>
          <p:nvPr/>
        </p:nvSpPr>
        <p:spPr>
          <a:xfrm rot="-5400000">
            <a:off x="-3235448" y="3181016"/>
            <a:ext cx="6966864" cy="495967"/>
          </a:xfrm>
          <a:prstGeom prst="rect">
            <a:avLst/>
          </a:prstGeom>
          <a:solidFill>
            <a:srgbClr val="6BB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609585">
              <a:buClr>
                <a:prstClr val="black"/>
              </a:buClr>
              <a:buSzPts val="1800"/>
            </a:pPr>
            <a:endParaRPr sz="24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0704288-98B0-8AB3-D17F-4C9BE9B4D62A}"/>
              </a:ext>
            </a:extLst>
          </p:cNvPr>
          <p:cNvSpPr/>
          <p:nvPr/>
        </p:nvSpPr>
        <p:spPr>
          <a:xfrm>
            <a:off x="1012635" y="920411"/>
            <a:ext cx="6476796" cy="2489360"/>
          </a:xfrm>
          <a:prstGeom prst="rect">
            <a:avLst/>
          </a:prstGeom>
          <a:solidFill>
            <a:srgbClr val="DCF0E6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  <a:p>
            <a:pPr algn="ctr"/>
            <a:endParaRPr lang="nl-NL"/>
          </a:p>
        </p:txBody>
      </p:sp>
      <p:pic>
        <p:nvPicPr>
          <p:cNvPr id="13" name="Graphic 12" descr="Stad met effen opvulling">
            <a:extLst>
              <a:ext uri="{FF2B5EF4-FFF2-40B4-BE49-F238E27FC236}">
                <a16:creationId xmlns:a16="http://schemas.microsoft.com/office/drawing/2014/main" id="{AD02F4E4-2FEF-362F-BF18-308DE9ACC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3833" y="1617236"/>
            <a:ext cx="914400" cy="9144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71648DE5-0D7C-CCDF-A54A-90DB69B733AD}"/>
              </a:ext>
            </a:extLst>
          </p:cNvPr>
          <p:cNvSpPr/>
          <p:nvPr/>
        </p:nvSpPr>
        <p:spPr>
          <a:xfrm>
            <a:off x="1595756" y="1115138"/>
            <a:ext cx="5310554" cy="425188"/>
          </a:xfrm>
          <a:prstGeom prst="rect">
            <a:avLst/>
          </a:prstGeom>
          <a:solidFill>
            <a:srgbClr val="6BBE93"/>
          </a:solidFill>
          <a:ln>
            <a:solidFill>
              <a:srgbClr val="6BB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latin typeface="Montserrat" panose="00000500000000000000" pitchFamily="2" charset="0"/>
              </a:rPr>
              <a:t>Waarde voor bedrijf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5F55CC0-5C76-566E-0B89-63D2775128AF}"/>
              </a:ext>
            </a:extLst>
          </p:cNvPr>
          <p:cNvSpPr txBox="1"/>
          <p:nvPr/>
        </p:nvSpPr>
        <p:spPr>
          <a:xfrm>
            <a:off x="1112521" y="2493609"/>
            <a:ext cx="61950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1400" dirty="0">
                <a:latin typeface="Montserrat" panose="00000500000000000000" pitchFamily="2" charset="0"/>
              </a:rPr>
              <a:t>Nuttige informatie voor: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nl-NL" sz="1400" dirty="0">
                <a:latin typeface="Montserrat" panose="00000500000000000000" pitchFamily="2" charset="0"/>
              </a:rPr>
              <a:t>Nemen van beslissingen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nl-NL" sz="1400" dirty="0">
                <a:latin typeface="Montserrat" panose="00000500000000000000" pitchFamily="2" charset="0"/>
              </a:rPr>
              <a:t>Herzien bedrijfsstrategie (duurzaamheid integreren) 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FA57911-CE9C-9F45-EED4-4280B80DE758}"/>
              </a:ext>
            </a:extLst>
          </p:cNvPr>
          <p:cNvSpPr/>
          <p:nvPr/>
        </p:nvSpPr>
        <p:spPr>
          <a:xfrm>
            <a:off x="4944555" y="3923517"/>
            <a:ext cx="6476796" cy="2489360"/>
          </a:xfrm>
          <a:prstGeom prst="rect">
            <a:avLst/>
          </a:prstGeom>
          <a:solidFill>
            <a:srgbClr val="DCF0E6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endParaRPr lang="nl-NL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F0B2055D-E39F-A0C9-9ED8-2D6C7AA12F02}"/>
              </a:ext>
            </a:extLst>
          </p:cNvPr>
          <p:cNvSpPr/>
          <p:nvPr/>
        </p:nvSpPr>
        <p:spPr>
          <a:xfrm>
            <a:off x="5527676" y="4118245"/>
            <a:ext cx="5310554" cy="438842"/>
          </a:xfrm>
          <a:prstGeom prst="rect">
            <a:avLst/>
          </a:prstGeom>
          <a:solidFill>
            <a:srgbClr val="6BBE93"/>
          </a:solidFill>
          <a:ln>
            <a:solidFill>
              <a:srgbClr val="6BB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latin typeface="Montserrat" panose="00000500000000000000" pitchFamily="2" charset="0"/>
              </a:rPr>
              <a:t>Waarde voor investeerders en consumenten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3593239-085C-F5DE-957B-BA7F9B9133EE}"/>
              </a:ext>
            </a:extLst>
          </p:cNvPr>
          <p:cNvSpPr txBox="1"/>
          <p:nvPr/>
        </p:nvSpPr>
        <p:spPr>
          <a:xfrm>
            <a:off x="5113065" y="5757406"/>
            <a:ext cx="56619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1400">
                <a:latin typeface="Montserrat" panose="00000500000000000000" pitchFamily="2" charset="0"/>
              </a:rPr>
              <a:t>Transparantie helpt </a:t>
            </a:r>
            <a:r>
              <a:rPr lang="nl-NL" sz="1400" dirty="0">
                <a:latin typeface="Montserrat" panose="00000500000000000000" pitchFamily="2" charset="0"/>
              </a:rPr>
              <a:t>bij het nemen van beslissingen.</a:t>
            </a:r>
          </a:p>
        </p:txBody>
      </p:sp>
      <p:pic>
        <p:nvPicPr>
          <p:cNvPr id="20" name="Graphic 19" descr="Munten silhouet">
            <a:extLst>
              <a:ext uri="{FF2B5EF4-FFF2-40B4-BE49-F238E27FC236}">
                <a16:creationId xmlns:a16="http://schemas.microsoft.com/office/drawing/2014/main" id="{5CE56F7D-84FA-F2B9-0306-36698E00A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5384" y="4714692"/>
            <a:ext cx="914400" cy="914400"/>
          </a:xfrm>
          <a:prstGeom prst="rect">
            <a:avLst/>
          </a:prstGeom>
        </p:spPr>
      </p:pic>
      <p:pic>
        <p:nvPicPr>
          <p:cNvPr id="22" name="Graphic 21" descr="Man en vrouw silhouet">
            <a:extLst>
              <a:ext uri="{FF2B5EF4-FFF2-40B4-BE49-F238E27FC236}">
                <a16:creationId xmlns:a16="http://schemas.microsoft.com/office/drawing/2014/main" id="{42659057-7699-1196-7904-E42A279F57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1819" y="47518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8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75;p93">
            <a:extLst>
              <a:ext uri="{FF2B5EF4-FFF2-40B4-BE49-F238E27FC236}">
                <a16:creationId xmlns:a16="http://schemas.microsoft.com/office/drawing/2014/main" id="{7CAA0FBB-4733-CF40-258B-5C75702652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552349" y="2303724"/>
            <a:ext cx="6370111" cy="1725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sz="4800" b="1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ESRS </a:t>
            </a:r>
            <a:r>
              <a:rPr lang="nl-NL" sz="4800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uitgelegd</a:t>
            </a:r>
            <a:endParaRPr sz="4800" dirty="0">
              <a:solidFill>
                <a:srgbClr val="6ABE93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defTabSz="609585"/>
            <a:fld id="{00000000-1234-1234-1234-123412341234}" type="slidenum">
              <a:rPr lang="nl-NL"/>
              <a:pPr defTabSz="609585"/>
              <a:t>6</a:t>
            </a:fld>
            <a:endParaRPr dirty="0">
              <a:latin typeface="Oswald Medium"/>
              <a:ea typeface="Oswald Medium"/>
              <a:cs typeface="Oswald Medium"/>
              <a:sym typeface="Oswald"/>
            </a:endParaRPr>
          </a:p>
        </p:txBody>
      </p:sp>
      <p:pic>
        <p:nvPicPr>
          <p:cNvPr id="2" name="Afbeelding 1" descr="Afbeelding met binnen&#10;&#10;Automatisch gegenereerde beschrijving">
            <a:extLst>
              <a:ext uri="{FF2B5EF4-FFF2-40B4-BE49-F238E27FC236}">
                <a16:creationId xmlns:a16="http://schemas.microsoft.com/office/drawing/2014/main" id="{08974E93-D19C-4B5B-6676-A3157AEC6D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4"/>
          <a:stretch/>
        </p:blipFill>
        <p:spPr>
          <a:xfrm>
            <a:off x="-1287157" y="-27213"/>
            <a:ext cx="3804679" cy="6966860"/>
          </a:xfrm>
          <a:prstGeom prst="rect">
            <a:avLst/>
          </a:prstGeom>
        </p:spPr>
      </p:pic>
      <p:sp>
        <p:nvSpPr>
          <p:cNvPr id="3" name="Google Shape;261;p1">
            <a:extLst>
              <a:ext uri="{FF2B5EF4-FFF2-40B4-BE49-F238E27FC236}">
                <a16:creationId xmlns:a16="http://schemas.microsoft.com/office/drawing/2014/main" id="{A8494C8C-BF3F-33F4-4A9C-A1D2D779A0F4}"/>
              </a:ext>
            </a:extLst>
          </p:cNvPr>
          <p:cNvSpPr/>
          <p:nvPr/>
        </p:nvSpPr>
        <p:spPr>
          <a:xfrm rot="-5400000">
            <a:off x="-965908" y="3208234"/>
            <a:ext cx="6966864" cy="495967"/>
          </a:xfrm>
          <a:prstGeom prst="rect">
            <a:avLst/>
          </a:prstGeom>
          <a:solidFill>
            <a:srgbClr val="6BB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609585">
              <a:buClr>
                <a:prstClr val="black"/>
              </a:buClr>
              <a:buSzPts val="1800"/>
            </a:pPr>
            <a:endParaRPr sz="24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95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4">
            <a:extLst>
              <a:ext uri="{FF2B5EF4-FFF2-40B4-BE49-F238E27FC236}">
                <a16:creationId xmlns:a16="http://schemas.microsoft.com/office/drawing/2014/main" id="{F9B529F3-9047-445A-717D-6AA5084F15FE}"/>
              </a:ext>
            </a:extLst>
          </p:cNvPr>
          <p:cNvGraphicFramePr>
            <a:graphicFrameLocks noGrp="1"/>
          </p:cNvGraphicFramePr>
          <p:nvPr/>
        </p:nvGraphicFramePr>
        <p:xfrm>
          <a:off x="776977" y="2595051"/>
          <a:ext cx="3600000" cy="305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89476716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nl-NL" sz="1600">
                          <a:latin typeface="Montserrat" panose="00000500000000000000" pitchFamily="2" charset="0"/>
                        </a:rPr>
                        <a:t>Milieu</a:t>
                      </a:r>
                      <a:endParaRPr lang="nl-NL" sz="1500">
                        <a:latin typeface="Montserrat" panose="00000500000000000000" pitchFamily="2" charset="0"/>
                      </a:endParaRPr>
                    </a:p>
                  </a:txBody>
                  <a:tcPr marL="121920" marR="121920" marT="60960" marB="60960">
                    <a:solidFill>
                      <a:srgbClr val="6BBE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07287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nl-NL" sz="1500" dirty="0">
                          <a:latin typeface="Montserrat" panose="00000500000000000000" pitchFamily="2" charset="0"/>
                        </a:rPr>
                        <a:t>Klimaatverandering</a:t>
                      </a:r>
                    </a:p>
                  </a:txBody>
                  <a:tcPr marL="121920" marR="121920" marT="60960" marB="60960" anchor="ctr">
                    <a:solidFill>
                      <a:srgbClr val="DC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16181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nl-NL" sz="1500" dirty="0">
                          <a:latin typeface="Montserrat" panose="00000500000000000000" pitchFamily="2" charset="0"/>
                        </a:rPr>
                        <a:t>Verontreiniging</a:t>
                      </a:r>
                    </a:p>
                  </a:txBody>
                  <a:tcPr marL="121920" marR="121920" marT="60960" marB="60960" anchor="ctr">
                    <a:solidFill>
                      <a:srgbClr val="DC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52983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nl-NL" sz="1500" dirty="0">
                          <a:latin typeface="Montserrat" panose="00000500000000000000" pitchFamily="2" charset="0"/>
                        </a:rPr>
                        <a:t>Water en mariene hulpbronnen</a:t>
                      </a:r>
                    </a:p>
                  </a:txBody>
                  <a:tcPr marL="121920" marR="121920" marT="60960" marB="60960" anchor="ctr">
                    <a:solidFill>
                      <a:srgbClr val="DC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5804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nl-NL" sz="1500" dirty="0">
                          <a:latin typeface="Montserrat" panose="00000500000000000000" pitchFamily="2" charset="0"/>
                        </a:rPr>
                        <a:t>Biodiversiteit en ecosystemen</a:t>
                      </a:r>
                    </a:p>
                  </a:txBody>
                  <a:tcPr marL="121920" marR="121920" marT="60960" marB="60960" anchor="ctr">
                    <a:solidFill>
                      <a:srgbClr val="DC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87691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nl-NL" sz="1500" dirty="0">
                          <a:latin typeface="Montserrat" panose="00000500000000000000" pitchFamily="2" charset="0"/>
                        </a:rPr>
                        <a:t>Materiaalgebruik en circulaire economie</a:t>
                      </a:r>
                    </a:p>
                  </a:txBody>
                  <a:tcPr marL="121920" marR="121920" marT="60960" marB="60960" anchor="ctr">
                    <a:solidFill>
                      <a:srgbClr val="DC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884479"/>
                  </a:ext>
                </a:extLst>
              </a:tr>
            </a:tbl>
          </a:graphicData>
        </a:graphic>
      </p:graphicFrame>
      <p:graphicFrame>
        <p:nvGraphicFramePr>
          <p:cNvPr id="7" name="Tabel 4">
            <a:extLst>
              <a:ext uri="{FF2B5EF4-FFF2-40B4-BE49-F238E27FC236}">
                <a16:creationId xmlns:a16="http://schemas.microsoft.com/office/drawing/2014/main" id="{795F8072-738D-AB54-0FFE-4A1E74A6C61B}"/>
              </a:ext>
            </a:extLst>
          </p:cNvPr>
          <p:cNvGraphicFramePr>
            <a:graphicFrameLocks noGrp="1"/>
          </p:cNvGraphicFramePr>
          <p:nvPr/>
        </p:nvGraphicFramePr>
        <p:xfrm>
          <a:off x="4532049" y="2585046"/>
          <a:ext cx="3600000" cy="2493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89476716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nl-NL" sz="1600">
                          <a:latin typeface="Montserrat" panose="00000500000000000000" pitchFamily="2" charset="0"/>
                        </a:rPr>
                        <a:t>Sociaal</a:t>
                      </a:r>
                      <a:endParaRPr lang="nl-NL" sz="1500">
                        <a:latin typeface="Montserrat" panose="00000500000000000000" pitchFamily="2" charset="0"/>
                      </a:endParaRPr>
                    </a:p>
                  </a:txBody>
                  <a:tcPr marL="121920" marR="121920" marT="60960" marB="60960">
                    <a:solidFill>
                      <a:srgbClr val="6BBE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07287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nl-NL" sz="1500">
                          <a:latin typeface="Montserrat" panose="00000500000000000000" pitchFamily="2" charset="0"/>
                        </a:rPr>
                        <a:t>Eigen personeel</a:t>
                      </a:r>
                    </a:p>
                  </a:txBody>
                  <a:tcPr marL="121920" marR="121920" marT="60960" marB="60960" anchor="ctr">
                    <a:solidFill>
                      <a:srgbClr val="DC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16181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nl-NL" sz="1500">
                          <a:latin typeface="Montserrat" panose="00000500000000000000" pitchFamily="2" charset="0"/>
                        </a:rPr>
                        <a:t>Werknemers in de waardeketen</a:t>
                      </a:r>
                    </a:p>
                  </a:txBody>
                  <a:tcPr marL="121920" marR="121920" marT="60960" marB="60960" anchor="ctr">
                    <a:solidFill>
                      <a:srgbClr val="DC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897315"/>
                  </a:ext>
                </a:extLst>
              </a:tr>
              <a:tr h="515872">
                <a:tc>
                  <a:txBody>
                    <a:bodyPr/>
                    <a:lstStyle/>
                    <a:p>
                      <a:pPr algn="ctr"/>
                      <a:r>
                        <a:rPr lang="nl-NL" sz="1500">
                          <a:latin typeface="Montserrat" panose="00000500000000000000" pitchFamily="2" charset="0"/>
                        </a:rPr>
                        <a:t>Getroffen gemeenschappen</a:t>
                      </a:r>
                    </a:p>
                  </a:txBody>
                  <a:tcPr marL="121920" marR="121920" marT="60960" marB="60960" anchor="ctr">
                    <a:solidFill>
                      <a:srgbClr val="DC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71111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nl-NL" sz="1500">
                          <a:latin typeface="Montserrat" panose="00000500000000000000" pitchFamily="2" charset="0"/>
                        </a:rPr>
                        <a:t>Consumenten en eindgebruikers</a:t>
                      </a:r>
                    </a:p>
                  </a:txBody>
                  <a:tcPr marL="121920" marR="121920" marT="60960" marB="60960" anchor="ctr">
                    <a:solidFill>
                      <a:srgbClr val="DC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63339"/>
                  </a:ext>
                </a:extLst>
              </a:tr>
            </a:tbl>
          </a:graphicData>
        </a:graphic>
      </p:graphicFrame>
      <p:graphicFrame>
        <p:nvGraphicFramePr>
          <p:cNvPr id="8" name="Tabel 4">
            <a:extLst>
              <a:ext uri="{FF2B5EF4-FFF2-40B4-BE49-F238E27FC236}">
                <a16:creationId xmlns:a16="http://schemas.microsoft.com/office/drawing/2014/main" id="{4D9C88F6-09F0-8D3A-2A4E-CAFD466B6919}"/>
              </a:ext>
            </a:extLst>
          </p:cNvPr>
          <p:cNvGraphicFramePr>
            <a:graphicFrameLocks noGrp="1"/>
          </p:cNvGraphicFramePr>
          <p:nvPr/>
        </p:nvGraphicFramePr>
        <p:xfrm>
          <a:off x="8260917" y="2585046"/>
          <a:ext cx="3600000" cy="98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894767165"/>
                    </a:ext>
                  </a:extLst>
                </a:gridCol>
              </a:tblGrid>
              <a:tr h="508274">
                <a:tc>
                  <a:txBody>
                    <a:bodyPr/>
                    <a:lstStyle/>
                    <a:p>
                      <a:pPr algn="ctr"/>
                      <a:r>
                        <a:rPr lang="nl-NL" sz="1600">
                          <a:latin typeface="Montserrat" panose="00000500000000000000" pitchFamily="2" charset="0"/>
                        </a:rPr>
                        <a:t>Governance</a:t>
                      </a:r>
                      <a:endParaRPr lang="nl-NL" sz="1500">
                        <a:latin typeface="Montserrat" panose="00000500000000000000" pitchFamily="2" charset="0"/>
                      </a:endParaRPr>
                    </a:p>
                  </a:txBody>
                  <a:tcPr marL="121920" marR="121920" marT="60960" marB="60960">
                    <a:solidFill>
                      <a:srgbClr val="6BBE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072877"/>
                  </a:ext>
                </a:extLst>
              </a:tr>
              <a:tr h="472862">
                <a:tc>
                  <a:txBody>
                    <a:bodyPr/>
                    <a:lstStyle/>
                    <a:p>
                      <a:pPr algn="ctr"/>
                      <a:r>
                        <a:rPr lang="nl-NL" sz="1500">
                          <a:latin typeface="Montserrat" panose="00000500000000000000" pitchFamily="2" charset="0"/>
                        </a:rPr>
                        <a:t>Zakelijk gedrag</a:t>
                      </a:r>
                    </a:p>
                  </a:txBody>
                  <a:tcPr marL="121920" marR="121920" marT="60960" marB="60960" anchor="ctr">
                    <a:solidFill>
                      <a:srgbClr val="DC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161819"/>
                  </a:ext>
                </a:extLst>
              </a:tr>
            </a:tbl>
          </a:graphicData>
        </a:graphic>
      </p:graphicFrame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2F2A1CFD-E691-BD70-8BF6-1C0CAF5AE4C6}"/>
              </a:ext>
            </a:extLst>
          </p:cNvPr>
          <p:cNvCxnSpPr/>
          <p:nvPr/>
        </p:nvCxnSpPr>
        <p:spPr>
          <a:xfrm>
            <a:off x="6000998" y="1684651"/>
            <a:ext cx="727423" cy="0"/>
          </a:xfrm>
          <a:prstGeom prst="line">
            <a:avLst/>
          </a:prstGeom>
          <a:ln w="28575">
            <a:solidFill>
              <a:srgbClr val="6BB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0515DE38-FC92-2367-0469-FD6DBA095F7C}"/>
              </a:ext>
            </a:extLst>
          </p:cNvPr>
          <p:cNvCxnSpPr>
            <a:cxnSpLocks/>
          </p:cNvCxnSpPr>
          <p:nvPr/>
        </p:nvCxnSpPr>
        <p:spPr>
          <a:xfrm>
            <a:off x="6332386" y="1684651"/>
            <a:ext cx="0" cy="900395"/>
          </a:xfrm>
          <a:prstGeom prst="line">
            <a:avLst/>
          </a:prstGeom>
          <a:ln w="28575">
            <a:solidFill>
              <a:srgbClr val="6BB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989C8208-D6E0-CF66-BB4A-D33B80CE34E8}"/>
              </a:ext>
            </a:extLst>
          </p:cNvPr>
          <p:cNvCxnSpPr>
            <a:cxnSpLocks/>
          </p:cNvCxnSpPr>
          <p:nvPr/>
        </p:nvCxnSpPr>
        <p:spPr>
          <a:xfrm flipV="1">
            <a:off x="5812877" y="2295445"/>
            <a:ext cx="4160428" cy="1"/>
          </a:xfrm>
          <a:prstGeom prst="line">
            <a:avLst/>
          </a:prstGeom>
          <a:ln w="28575">
            <a:solidFill>
              <a:srgbClr val="6BB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C622B09-01E5-DF51-64B0-3134312EE475}"/>
              </a:ext>
            </a:extLst>
          </p:cNvPr>
          <p:cNvCxnSpPr>
            <a:cxnSpLocks/>
          </p:cNvCxnSpPr>
          <p:nvPr/>
        </p:nvCxnSpPr>
        <p:spPr>
          <a:xfrm flipH="1">
            <a:off x="2563615" y="2295446"/>
            <a:ext cx="3492000" cy="0"/>
          </a:xfrm>
          <a:prstGeom prst="line">
            <a:avLst/>
          </a:prstGeom>
          <a:ln w="28575">
            <a:solidFill>
              <a:srgbClr val="6BB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16D4C24D-D196-F33D-EEFA-8672EA4EEBD7}"/>
              </a:ext>
            </a:extLst>
          </p:cNvPr>
          <p:cNvCxnSpPr>
            <a:cxnSpLocks/>
          </p:cNvCxnSpPr>
          <p:nvPr/>
        </p:nvCxnSpPr>
        <p:spPr>
          <a:xfrm>
            <a:off x="2563611" y="2295445"/>
            <a:ext cx="0" cy="299607"/>
          </a:xfrm>
          <a:prstGeom prst="line">
            <a:avLst/>
          </a:prstGeom>
          <a:ln w="28575">
            <a:solidFill>
              <a:srgbClr val="6BB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A6ADD98D-89F9-BDCF-AB08-A3C568CE9EAD}"/>
              </a:ext>
            </a:extLst>
          </p:cNvPr>
          <p:cNvCxnSpPr/>
          <p:nvPr/>
        </p:nvCxnSpPr>
        <p:spPr>
          <a:xfrm>
            <a:off x="9973307" y="2285439"/>
            <a:ext cx="0" cy="299607"/>
          </a:xfrm>
          <a:prstGeom prst="line">
            <a:avLst/>
          </a:prstGeom>
          <a:ln w="28575">
            <a:solidFill>
              <a:srgbClr val="6BB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C6141BB4-3CA2-D648-FF52-7EADE54C6133}"/>
              </a:ext>
            </a:extLst>
          </p:cNvPr>
          <p:cNvSpPr txBox="1"/>
          <p:nvPr/>
        </p:nvSpPr>
        <p:spPr>
          <a:xfrm>
            <a:off x="3104051" y="1484596"/>
            <a:ext cx="2896947" cy="400110"/>
          </a:xfrm>
          <a:prstGeom prst="rect">
            <a:avLst/>
          </a:prstGeom>
          <a:solidFill>
            <a:srgbClr val="6BBE93"/>
          </a:solidFill>
          <a:ln>
            <a:solidFill>
              <a:srgbClr val="6BBE93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b="1">
                <a:solidFill>
                  <a:schemeClr val="bg1"/>
                </a:solidFill>
                <a:latin typeface="Montserrat" panose="00000500000000000000" pitchFamily="2" charset="0"/>
              </a:rPr>
              <a:t>Algemene vereisten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2392888-1C52-F9E1-063A-4FD6674EA8AF}"/>
              </a:ext>
            </a:extLst>
          </p:cNvPr>
          <p:cNvSpPr txBox="1"/>
          <p:nvPr/>
        </p:nvSpPr>
        <p:spPr>
          <a:xfrm>
            <a:off x="6699723" y="1484596"/>
            <a:ext cx="3456395" cy="400110"/>
          </a:xfrm>
          <a:prstGeom prst="rect">
            <a:avLst/>
          </a:prstGeom>
          <a:solidFill>
            <a:srgbClr val="6BBE93"/>
          </a:solidFill>
          <a:ln>
            <a:solidFill>
              <a:srgbClr val="6BBE93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b="1">
                <a:solidFill>
                  <a:schemeClr val="bg1"/>
                </a:solidFill>
                <a:latin typeface="Montserrat" panose="00000500000000000000" pitchFamily="2" charset="0"/>
              </a:rPr>
              <a:t>Algemene toelichtingen</a:t>
            </a:r>
          </a:p>
        </p:txBody>
      </p:sp>
      <p:sp>
        <p:nvSpPr>
          <p:cNvPr id="5" name="Google Shape;261;p1">
            <a:extLst>
              <a:ext uri="{FF2B5EF4-FFF2-40B4-BE49-F238E27FC236}">
                <a16:creationId xmlns:a16="http://schemas.microsoft.com/office/drawing/2014/main" id="{B7161A07-A08C-4767-D932-79118F74A91E}"/>
              </a:ext>
            </a:extLst>
          </p:cNvPr>
          <p:cNvSpPr/>
          <p:nvPr/>
        </p:nvSpPr>
        <p:spPr>
          <a:xfrm rot="-5400000">
            <a:off x="-3235449" y="3235450"/>
            <a:ext cx="6966864" cy="495967"/>
          </a:xfrm>
          <a:prstGeom prst="rect">
            <a:avLst/>
          </a:prstGeom>
          <a:solidFill>
            <a:srgbClr val="6BB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609585">
              <a:buClr>
                <a:prstClr val="black"/>
              </a:buClr>
              <a:buSzPts val="1800"/>
            </a:pPr>
            <a:endParaRPr sz="24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261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defTabSz="609585"/>
            <a:fld id="{00000000-1234-1234-1234-123412341234}" type="slidenum">
              <a:rPr lang="nl-NL"/>
              <a:pPr defTabSz="609585"/>
              <a:t>8</a:t>
            </a:fld>
            <a:endParaRPr dirty="0">
              <a:latin typeface="Oswald Medium"/>
              <a:ea typeface="Oswald Medium"/>
              <a:cs typeface="Oswald Medium"/>
              <a:sym typeface="Oswald"/>
            </a:endParaRPr>
          </a:p>
        </p:txBody>
      </p:sp>
      <p:pic>
        <p:nvPicPr>
          <p:cNvPr id="2" name="Afbeelding 1" descr="Afbeelding met binnen&#10;&#10;Automatisch gegenereerde beschrijving">
            <a:extLst>
              <a:ext uri="{FF2B5EF4-FFF2-40B4-BE49-F238E27FC236}">
                <a16:creationId xmlns:a16="http://schemas.microsoft.com/office/drawing/2014/main" id="{08974E93-D19C-4B5B-6676-A3157AEC6D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4"/>
          <a:stretch/>
        </p:blipFill>
        <p:spPr>
          <a:xfrm>
            <a:off x="-1287157" y="-27213"/>
            <a:ext cx="3804679" cy="6966860"/>
          </a:xfrm>
          <a:prstGeom prst="rect">
            <a:avLst/>
          </a:prstGeom>
        </p:spPr>
      </p:pic>
      <p:sp>
        <p:nvSpPr>
          <p:cNvPr id="3" name="Google Shape;261;p1">
            <a:extLst>
              <a:ext uri="{FF2B5EF4-FFF2-40B4-BE49-F238E27FC236}">
                <a16:creationId xmlns:a16="http://schemas.microsoft.com/office/drawing/2014/main" id="{A8494C8C-BF3F-33F4-4A9C-A1D2D779A0F4}"/>
              </a:ext>
            </a:extLst>
          </p:cNvPr>
          <p:cNvSpPr/>
          <p:nvPr/>
        </p:nvSpPr>
        <p:spPr>
          <a:xfrm rot="-5400000">
            <a:off x="-965908" y="3208234"/>
            <a:ext cx="6966864" cy="495967"/>
          </a:xfrm>
          <a:prstGeom prst="rect">
            <a:avLst/>
          </a:prstGeom>
          <a:solidFill>
            <a:srgbClr val="6BB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609585">
              <a:buClr>
                <a:prstClr val="black"/>
              </a:buClr>
              <a:buSzPts val="1800"/>
            </a:pPr>
            <a:endParaRPr sz="24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AD00E85-1256-7AAC-D9F8-62EBB841A3BD}"/>
              </a:ext>
            </a:extLst>
          </p:cNvPr>
          <p:cNvSpPr/>
          <p:nvPr/>
        </p:nvSpPr>
        <p:spPr>
          <a:xfrm>
            <a:off x="7446465" y="2505285"/>
            <a:ext cx="3672000" cy="2351386"/>
          </a:xfrm>
          <a:prstGeom prst="rect">
            <a:avLst/>
          </a:prstGeom>
          <a:solidFill>
            <a:srgbClr val="EEF8F3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CF66B8A-6D87-9C1F-2296-F40EF325E85C}"/>
              </a:ext>
            </a:extLst>
          </p:cNvPr>
          <p:cNvSpPr/>
          <p:nvPr/>
        </p:nvSpPr>
        <p:spPr>
          <a:xfrm>
            <a:off x="3769743" y="2505284"/>
            <a:ext cx="3673307" cy="2351387"/>
          </a:xfrm>
          <a:prstGeom prst="rect">
            <a:avLst/>
          </a:prstGeom>
          <a:solidFill>
            <a:srgbClr val="DCF0E6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endParaRPr lang="nl-NL" dirty="0"/>
          </a:p>
        </p:txBody>
      </p:sp>
      <p:pic>
        <p:nvPicPr>
          <p:cNvPr id="7" name="Graphic 6" descr="Wereldbol: Noord- en Zuid-Amerika met effen opvulling">
            <a:extLst>
              <a:ext uri="{FF2B5EF4-FFF2-40B4-BE49-F238E27FC236}">
                <a16:creationId xmlns:a16="http://schemas.microsoft.com/office/drawing/2014/main" id="{75E56295-C4EB-1D1F-AADB-C7146AF88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6904" y="3561188"/>
            <a:ext cx="914400" cy="914400"/>
          </a:xfrm>
          <a:prstGeom prst="rect">
            <a:avLst/>
          </a:prstGeom>
        </p:spPr>
      </p:pic>
      <p:pic>
        <p:nvPicPr>
          <p:cNvPr id="8" name="Graphic 7" descr="Stad met effen opvulling">
            <a:extLst>
              <a:ext uri="{FF2B5EF4-FFF2-40B4-BE49-F238E27FC236}">
                <a16:creationId xmlns:a16="http://schemas.microsoft.com/office/drawing/2014/main" id="{0FC7FC01-DE0D-1B42-7021-5ADDADADA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72768" y="3519108"/>
            <a:ext cx="914400" cy="914400"/>
          </a:xfrm>
          <a:prstGeom prst="rect">
            <a:avLst/>
          </a:prstGeom>
        </p:spPr>
      </p:pic>
      <p:pic>
        <p:nvPicPr>
          <p:cNvPr id="9" name="Graphic 8" descr="Stad met effen opvulling">
            <a:extLst>
              <a:ext uri="{FF2B5EF4-FFF2-40B4-BE49-F238E27FC236}">
                <a16:creationId xmlns:a16="http://schemas.microsoft.com/office/drawing/2014/main" id="{B8C6A22C-A855-F50E-6701-B28052F42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14586" y="3561188"/>
            <a:ext cx="914400" cy="914400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AD0D0517-EDB7-C674-3AFA-43CB5F23405E}"/>
              </a:ext>
            </a:extLst>
          </p:cNvPr>
          <p:cNvCxnSpPr>
            <a:cxnSpLocks/>
          </p:cNvCxnSpPr>
          <p:nvPr/>
        </p:nvCxnSpPr>
        <p:spPr>
          <a:xfrm flipH="1">
            <a:off x="5356898" y="4018388"/>
            <a:ext cx="1440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9FEF5E87-97DA-65E5-8226-EF00E4B25AE3}"/>
              </a:ext>
            </a:extLst>
          </p:cNvPr>
          <p:cNvCxnSpPr>
            <a:cxnSpLocks/>
          </p:cNvCxnSpPr>
          <p:nvPr/>
        </p:nvCxnSpPr>
        <p:spPr>
          <a:xfrm flipH="1">
            <a:off x="8071034" y="4018388"/>
            <a:ext cx="1440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hthoek 11">
            <a:extLst>
              <a:ext uri="{FF2B5EF4-FFF2-40B4-BE49-F238E27FC236}">
                <a16:creationId xmlns:a16="http://schemas.microsoft.com/office/drawing/2014/main" id="{FD52A6A5-2648-38FC-166D-0380B9A6753F}"/>
              </a:ext>
            </a:extLst>
          </p:cNvPr>
          <p:cNvSpPr/>
          <p:nvPr/>
        </p:nvSpPr>
        <p:spPr>
          <a:xfrm>
            <a:off x="3930916" y="2701588"/>
            <a:ext cx="3350960" cy="425188"/>
          </a:xfrm>
          <a:prstGeom prst="rect">
            <a:avLst/>
          </a:prstGeom>
          <a:solidFill>
            <a:srgbClr val="6BBE93"/>
          </a:solidFill>
          <a:ln>
            <a:solidFill>
              <a:srgbClr val="6BB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latin typeface="Montserrat" panose="00000500000000000000" pitchFamily="2" charset="0"/>
              </a:rPr>
              <a:t>Financiële materialiteit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7368A28-3B0F-4591-779E-7C1AD6CC79E5}"/>
              </a:ext>
            </a:extLst>
          </p:cNvPr>
          <p:cNvSpPr/>
          <p:nvPr/>
        </p:nvSpPr>
        <p:spPr>
          <a:xfrm>
            <a:off x="7611850" y="2689999"/>
            <a:ext cx="3344123" cy="425190"/>
          </a:xfrm>
          <a:prstGeom prst="rect">
            <a:avLst/>
          </a:prstGeom>
          <a:solidFill>
            <a:srgbClr val="6BBE93"/>
          </a:solidFill>
          <a:ln>
            <a:solidFill>
              <a:srgbClr val="6BBE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latin typeface="Montserrat" panose="00000500000000000000" pitchFamily="2" charset="0"/>
              </a:rPr>
              <a:t>Impact materialiteit</a:t>
            </a:r>
          </a:p>
        </p:txBody>
      </p:sp>
      <p:sp>
        <p:nvSpPr>
          <p:cNvPr id="6" name="Google Shape;1175;p93">
            <a:extLst>
              <a:ext uri="{FF2B5EF4-FFF2-40B4-BE49-F238E27FC236}">
                <a16:creationId xmlns:a16="http://schemas.microsoft.com/office/drawing/2014/main" id="{0354DC6F-6810-7974-C5D4-8014F7F5C2A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683286" y="887532"/>
            <a:ext cx="7857127" cy="8628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 sz="3600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Dubbele</a:t>
            </a:r>
            <a:r>
              <a:rPr lang="nl-NL" sz="3600" b="1" dirty="0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 materialiteit</a:t>
            </a:r>
            <a:endParaRPr sz="3600" dirty="0">
              <a:solidFill>
                <a:srgbClr val="6ABE93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5184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75;p93">
            <a:extLst>
              <a:ext uri="{FF2B5EF4-FFF2-40B4-BE49-F238E27FC236}">
                <a16:creationId xmlns:a16="http://schemas.microsoft.com/office/drawing/2014/main" id="{7CAA0FBB-4733-CF40-258B-5C75702652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207292" y="-477662"/>
            <a:ext cx="8239960" cy="1725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NL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Laatste </a:t>
            </a:r>
            <a:r>
              <a:rPr lang="nl-NL" b="1">
                <a:solidFill>
                  <a:srgbClr val="6ABE93"/>
                </a:solidFill>
                <a:latin typeface="Montserrat" pitchFamily="2" charset="77"/>
                <a:ea typeface="Arial"/>
                <a:cs typeface="Arial"/>
                <a:sym typeface="Arial"/>
              </a:rPr>
              <a:t>updates</a:t>
            </a:r>
            <a:endParaRPr b="1">
              <a:solidFill>
                <a:srgbClr val="6ABE93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2" name="Afbeelding 1" descr="Afbeelding met binnen&#10;&#10;Automatisch gegenereerde beschrijving">
            <a:extLst>
              <a:ext uri="{FF2B5EF4-FFF2-40B4-BE49-F238E27FC236}">
                <a16:creationId xmlns:a16="http://schemas.microsoft.com/office/drawing/2014/main" id="{08974E93-D19C-4B5B-6676-A3157AEC6D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4"/>
          <a:stretch/>
        </p:blipFill>
        <p:spPr>
          <a:xfrm>
            <a:off x="-1287157" y="-27213"/>
            <a:ext cx="3804679" cy="6966860"/>
          </a:xfrm>
          <a:prstGeom prst="rect">
            <a:avLst/>
          </a:prstGeom>
        </p:spPr>
      </p:pic>
      <p:sp>
        <p:nvSpPr>
          <p:cNvPr id="3" name="Google Shape;261;p1">
            <a:extLst>
              <a:ext uri="{FF2B5EF4-FFF2-40B4-BE49-F238E27FC236}">
                <a16:creationId xmlns:a16="http://schemas.microsoft.com/office/drawing/2014/main" id="{A8494C8C-BF3F-33F4-4A9C-A1D2D779A0F4}"/>
              </a:ext>
            </a:extLst>
          </p:cNvPr>
          <p:cNvSpPr/>
          <p:nvPr/>
        </p:nvSpPr>
        <p:spPr>
          <a:xfrm rot="-5400000">
            <a:off x="-965908" y="3208234"/>
            <a:ext cx="6966864" cy="495967"/>
          </a:xfrm>
          <a:prstGeom prst="rect">
            <a:avLst/>
          </a:prstGeom>
          <a:solidFill>
            <a:srgbClr val="6BB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609585">
              <a:buClr>
                <a:prstClr val="black"/>
              </a:buClr>
              <a:buSzPts val="1800"/>
            </a:pPr>
            <a:endParaRPr sz="24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187206C-B027-882A-9924-BAB2BBF8C32B}"/>
              </a:ext>
            </a:extLst>
          </p:cNvPr>
          <p:cNvSpPr txBox="1"/>
          <p:nvPr/>
        </p:nvSpPr>
        <p:spPr>
          <a:xfrm>
            <a:off x="3271195" y="1638889"/>
            <a:ext cx="85096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Montserrat" panose="00000500000000000000" pitchFamily="2" charset="0"/>
              </a:rPr>
              <a:t>MKB standaarden</a:t>
            </a:r>
          </a:p>
          <a:p>
            <a:r>
              <a:rPr lang="nl-NL" sz="1600" dirty="0">
                <a:latin typeface="Montserrat" panose="00000500000000000000" pitchFamily="2" charset="0"/>
              </a:rPr>
              <a:t>De verplichte en vrijwillige standaarden voor het MKB.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Montserrat" panose="00000500000000000000" pitchFamily="2" charset="0"/>
              </a:rPr>
              <a:t>Status: exposure </a:t>
            </a:r>
            <a:r>
              <a:rPr lang="nl-NL" sz="1600" dirty="0" err="1">
                <a:latin typeface="Montserrat" panose="00000500000000000000" pitchFamily="2" charset="0"/>
              </a:rPr>
              <a:t>drafts</a:t>
            </a:r>
            <a:r>
              <a:rPr lang="nl-NL" sz="1600" dirty="0">
                <a:latin typeface="Montserrat" panose="00000500000000000000" pitchFamily="2" charset="0"/>
              </a:rPr>
              <a:t>, zie ze hier: </a:t>
            </a:r>
            <a:r>
              <a:rPr lang="nl-NL" sz="1600" dirty="0">
                <a:latin typeface="Montserrat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LSME</a:t>
            </a:r>
            <a:r>
              <a:rPr lang="nl-NL" sz="1600" dirty="0">
                <a:latin typeface="Montserrat" panose="00000500000000000000" pitchFamily="2" charset="0"/>
              </a:rPr>
              <a:t> &amp; </a:t>
            </a:r>
            <a:r>
              <a:rPr lang="nl-NL" sz="1600" dirty="0">
                <a:latin typeface="Montserrat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VSME</a:t>
            </a:r>
            <a:endParaRPr lang="nl-NL" sz="1600" dirty="0">
              <a:latin typeface="Montserrat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Montserrat" panose="00000500000000000000" pitchFamily="2" charset="0"/>
              </a:rPr>
              <a:t>Feedback kan ingezonden worden tot 31 mei 2024</a:t>
            </a:r>
          </a:p>
          <a:p>
            <a:endParaRPr lang="nl-NL" dirty="0">
              <a:highlight>
                <a:srgbClr val="FFFF00"/>
              </a:highlight>
              <a:latin typeface="Montserrat" panose="00000500000000000000" pitchFamily="2" charset="0"/>
            </a:endParaRPr>
          </a:p>
          <a:p>
            <a:r>
              <a:rPr lang="nl-NL" b="1" dirty="0" err="1">
                <a:latin typeface="Montserrat" panose="00000500000000000000" pitchFamily="2" charset="0"/>
              </a:rPr>
              <a:t>Implementation</a:t>
            </a:r>
            <a:r>
              <a:rPr lang="nl-NL" b="1" dirty="0">
                <a:latin typeface="Montserrat" panose="00000500000000000000" pitchFamily="2" charset="0"/>
              </a:rPr>
              <a:t> </a:t>
            </a:r>
            <a:r>
              <a:rPr lang="nl-NL" b="1" dirty="0" err="1">
                <a:latin typeface="Montserrat" panose="00000500000000000000" pitchFamily="2" charset="0"/>
              </a:rPr>
              <a:t>Guidelines</a:t>
            </a:r>
            <a:endParaRPr lang="nl-NL" b="1" dirty="0">
              <a:latin typeface="Montserrat" panose="00000500000000000000" pitchFamily="2" charset="0"/>
            </a:endParaRPr>
          </a:p>
          <a:p>
            <a:r>
              <a:rPr lang="nl-NL" sz="1600" dirty="0">
                <a:latin typeface="Montserrat" panose="00000500000000000000" pitchFamily="2" charset="0"/>
              </a:rPr>
              <a:t>Drie hulpmiddelen voor de implementatie: (1) materialiteitsanalyse, (2) waardeketen, (3) datapunten.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Montserrat" panose="00000500000000000000" pitchFamily="2" charset="0"/>
              </a:rPr>
              <a:t>Status = draft versies, zie ze </a:t>
            </a:r>
            <a:r>
              <a:rPr lang="nl-NL" sz="1600" dirty="0">
                <a:latin typeface="Montserrat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</a:t>
            </a:r>
            <a:r>
              <a:rPr lang="nl-NL" sz="1600" dirty="0">
                <a:latin typeface="Montserrat" panose="00000500000000000000" pitchFamily="2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Montserrat" panose="00000500000000000000" pitchFamily="2" charset="0"/>
              </a:rPr>
              <a:t>Feedback kon ingezonden worden tot 2 februari 2024</a:t>
            </a:r>
          </a:p>
          <a:p>
            <a:endParaRPr lang="nl-NL" b="1" dirty="0">
              <a:latin typeface="Montserrat" panose="00000500000000000000" pitchFamily="2" charset="0"/>
            </a:endParaRPr>
          </a:p>
          <a:p>
            <a:r>
              <a:rPr lang="nl-NL" b="1" dirty="0">
                <a:latin typeface="Montserrat" panose="00000500000000000000" pitchFamily="2" charset="0"/>
              </a:rPr>
              <a:t>Sector standaarden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Montserrat" panose="00000500000000000000" pitchFamily="2" charset="0"/>
              </a:rPr>
              <a:t>Goedkeuring is twee jaar uitgesteld, van juni 2024 naar juni 2026</a:t>
            </a:r>
          </a:p>
          <a:p>
            <a:endParaRPr lang="nl-NL" dirty="0">
              <a:latin typeface="Montserrat" panose="00000500000000000000" pitchFamily="2" charset="0"/>
            </a:endParaRPr>
          </a:p>
          <a:p>
            <a:r>
              <a:rPr lang="nl-NL" b="1" dirty="0">
                <a:latin typeface="Montserrat" panose="00000500000000000000" pitchFamily="2" charset="0"/>
              </a:rPr>
              <a:t>Implementatie Nederlandse wet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Montserrat" panose="00000500000000000000" pitchFamily="2" charset="0"/>
              </a:rPr>
              <a:t>Uiterlijk 6 juli 2024</a:t>
            </a:r>
          </a:p>
        </p:txBody>
      </p:sp>
    </p:spTree>
    <p:extLst>
      <p:ext uri="{BB962C8B-B14F-4D97-AF65-F5344CB8AC3E}">
        <p14:creationId xmlns:p14="http://schemas.microsoft.com/office/powerpoint/2010/main" val="9382413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de99d6-5ca1-4a32-a705-d3426cea1c9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5E6B24524BF740A0F3C48F43E3A539" ma:contentTypeVersion="17" ma:contentTypeDescription="Een nieuw document maken." ma:contentTypeScope="" ma:versionID="e11f68a064ecc7bbef91766d4686d97f">
  <xsd:schema xmlns:xsd="http://www.w3.org/2001/XMLSchema" xmlns:xs="http://www.w3.org/2001/XMLSchema" xmlns:p="http://schemas.microsoft.com/office/2006/metadata/properties" xmlns:ns2="ef098652-5a2a-44e5-a805-601e68c9d6e4" xmlns:ns3="d3de99d6-5ca1-4a32-a705-d3426cea1c9c" targetNamespace="http://schemas.microsoft.com/office/2006/metadata/properties" ma:root="true" ma:fieldsID="376c0ab0bd0f73858abf59feb91f2c2c" ns2:_="" ns3:_="">
    <xsd:import namespace="ef098652-5a2a-44e5-a805-601e68c9d6e4"/>
    <xsd:import namespace="d3de99d6-5ca1-4a32-a705-d3426cea1c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98652-5a2a-44e5-a805-601e68c9d6e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e99d6-5ca1-4a32-a705-d3426cea1c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21ce28c-4b3f-4641-9a8d-b0705de25b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156865-4738-4C41-9E2C-0B9F494D9F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FFF5A-B20A-46D2-8129-12440B46141C}">
  <ds:schemaRefs>
    <ds:schemaRef ds:uri="http://schemas.microsoft.com/office/2006/metadata/properties"/>
    <ds:schemaRef ds:uri="d3de99d6-5ca1-4a32-a705-d3426cea1c9c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ef098652-5a2a-44e5-a805-601e68c9d6e4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2AD92C-810A-4380-A584-FD120909A661}">
  <ds:schemaRefs>
    <ds:schemaRef ds:uri="d3de99d6-5ca1-4a32-a705-d3426cea1c9c"/>
    <ds:schemaRef ds:uri="ef098652-5a2a-44e5-a805-601e68c9d6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522</Words>
  <Application>Microsoft Macintosh PowerPoint</Application>
  <PresentationFormat>Breedbeeld</PresentationFormat>
  <Paragraphs>142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Didact Gothic</vt:lpstr>
      <vt:lpstr>Montserrat</vt:lpstr>
      <vt:lpstr>Oswald Medium</vt:lpstr>
      <vt:lpstr>Kantoorthema</vt:lpstr>
      <vt:lpstr>PowerPoint-presentatie</vt:lpstr>
      <vt:lpstr>Agenda</vt:lpstr>
      <vt:lpstr>CSRD in het kort</vt:lpstr>
      <vt:lpstr>CSRD, voor wie en wanneer?</vt:lpstr>
      <vt:lpstr>PowerPoint-presentatie</vt:lpstr>
      <vt:lpstr>ESRS uitgelegd</vt:lpstr>
      <vt:lpstr>PowerPoint-presentatie</vt:lpstr>
      <vt:lpstr>Dubbele materialiteit</vt:lpstr>
      <vt:lpstr>Laatste updates</vt:lpstr>
      <vt:lpstr>CSRD voor het MKB</vt:lpstr>
      <vt:lpstr>Wat betekent dit voor mij…</vt:lpstr>
      <vt:lpstr>… als CSRD-plichtig bedrijf?</vt:lpstr>
      <vt:lpstr>PowerPoint-presentatie</vt:lpstr>
      <vt:lpstr>PowerPoint-presentatie</vt:lpstr>
      <vt:lpstr>… als schakel in de keten?</vt:lpstr>
      <vt:lpstr>Assurance</vt:lpstr>
      <vt:lpstr>Ontwikkelingen rondom assurance?</vt:lpstr>
      <vt:lpstr>Wanneer betrek ik de accountant?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Anouk de Leer</dc:creator>
  <cp:lastModifiedBy>Sabine Hoonhoud</cp:lastModifiedBy>
  <cp:revision>2</cp:revision>
  <dcterms:created xsi:type="dcterms:W3CDTF">2024-02-26T14:16:05Z</dcterms:created>
  <dcterms:modified xsi:type="dcterms:W3CDTF">2024-02-27T08:09:11Z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0x010100685E6B24524BF740A0F3C48F43E3A539</vt:lpwstr>
  </property>
  <property fmtid="{D5CDD505-2E9C-101B-9397-08002B2CF9AE}" pid="3" name="MediaServiceImageTags">
    <vt:lpwstr/>
  </property>
</Properties>
</file>