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36" r:id="rId19"/>
    <p:sldId id="278" r:id="rId20"/>
    <p:sldId id="279" r:id="rId21"/>
    <p:sldId id="276" r:id="rId22"/>
    <p:sldId id="274" r:id="rId23"/>
    <p:sldId id="280" r:id="rId24"/>
    <p:sldId id="282" r:id="rId25"/>
    <p:sldId id="275" r:id="rId26"/>
    <p:sldId id="273" r:id="rId27"/>
    <p:sldId id="277"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73" d="100"/>
          <a:sy n="173" d="100"/>
        </p:scale>
        <p:origin x="126"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91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934145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tch.com?utm_medium=product-presentation&amp;utm_source=powerpoint-export&amp;utm_campaign=bottom_bar_cta&amp;utm_content=c0fa0405-4189-4d94-80c2-f0d20d7b7bd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tch.com?utm_medium=product-presentation&amp;utm_source=powerpoint-export&amp;utm_campaign=bottom_bar_cta&amp;utm_content=c0fa0405-4189-4d94-80c2-f0d20d7b7bd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pitch.com?utm_medium=product-presentation&amp;utm_source=powerpoint-export&amp;utm_campaign=bottom_bar_cta&amp;utm_content=c0fa0405-4189-4d94-80c2-f0d20d7b7bdd" TargetMode="External"/><Relationship Id="rId5" Type="http://schemas.openxmlformats.org/officeDocument/2006/relationships/image" Target="../media/image3.png"/><Relationship Id="rId4" Type="http://schemas.openxmlformats.org/officeDocument/2006/relationships/hyperlink" Target="https://allebijtjeshelpen.n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hyperlink" Target="https://open.spotify.com/playlist/21dXuCtkbNTphiNtaC3NO5?si=L_tU_xwTSGSukjvuB079Ow"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pitch.com?utm_medium=product-presentation&amp;utm_source=powerpoint-export&amp;utm_campaign=bottom_bar_cta&amp;utm_content=c0fa0405-4189-4d94-80c2-f0d20d7b7bdd"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hyperlink" Target="https://pitch.com?utm_medium=product-presentation&amp;utm_source=powerpoint-export&amp;utm_campaign=bottom_bar_cta&amp;utm_content=c0fa0405-4189-4d94-80c2-f0d20d7b7bd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hyperlink" Target="https://pitch.com?utm_medium=product-presentation&amp;utm_source=powerpoint-export&amp;utm_campaign=bottom_bar_cta&amp;utm_content=c0fa0405-4189-4d94-80c2-f0d20d7b7bd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tch.com?utm_medium=product-presentation&amp;utm_source=powerpoint-export&amp;utm_campaign=bottom_bar_cta&amp;utm_content=c0fa0405-4189-4d94-80c2-f0d20d7b7bdd"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06f7a2f6-2491-485f-9825-903eb6bfedff?pitch-bytes=1862219&amp;pitch-content-type=image%2Fjpeg"/>
          <p:cNvPicPr>
            <a:picLocks noChangeAspect="1"/>
          </p:cNvPicPr>
          <p:nvPr/>
        </p:nvPicPr>
        <p:blipFill>
          <a:blip r:embed="rId3"/>
          <a:srcRect t="1207" b="1207"/>
          <a:stretch/>
        </p:blipFill>
        <p:spPr>
          <a:xfrm>
            <a:off x="2368" y="2021"/>
            <a:ext cx="9141632" cy="5141479"/>
          </a:xfrm>
          <a:prstGeom prst="rect">
            <a:avLst/>
          </a:prstGeom>
        </p:spPr>
      </p:pic>
      <p:pic>
        <p:nvPicPr>
          <p:cNvPr id="4"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3842167"/>
            <a:ext cx="1982763" cy="947320"/>
          </a:xfrm>
          <a:prstGeom prst="rect">
            <a:avLst/>
          </a:prstGeom>
        </p:spPr>
      </p:pic>
      <p:pic>
        <p:nvPicPr>
          <p:cNvPr id="5" name="Image 2" descr="https://pitch-assets-ccb95893-de3f-4266-973c-20049231b248.s3.eu-west-1.amazonaws.com/5bf61e47-e091-4142-bdaa-749db5503090?pitch-bytes=259553&amp;pitch-content-type=image%2Fpng"/>
          <p:cNvPicPr>
            <a:picLocks noChangeAspect="1"/>
          </p:cNvPicPr>
          <p:nvPr/>
        </p:nvPicPr>
        <p:blipFill>
          <a:blip r:embed="rId5"/>
          <a:srcRect/>
          <a:stretch/>
        </p:blipFill>
        <p:spPr>
          <a:xfrm>
            <a:off x="7859066" y="3848244"/>
            <a:ext cx="884870" cy="1032897"/>
          </a:xfrm>
          <a:prstGeom prst="rect">
            <a:avLst/>
          </a:prstGeom>
        </p:spPr>
      </p:pic>
      <p:pic>
        <p:nvPicPr>
          <p:cNvPr id="6" name="Image 3" descr="https://pitch-assets-ccb95893-de3f-4266-973c-20049231b248.s3.eu-west-1.amazonaws.com/try-pitch-pdf-export-logo.svg">
            <a:hlinkClick r:id="rId6"/>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6</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komische film uit 2009, geregisseerd door Ruben Fleischer, volgt de avonturen van een groep overlevenden in een zombie-apocalyps?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7</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film uit 1985 reist Marty McFly per ongeluk terug in de tijd met behulp van een DeLorean-auto?</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8</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film uit 1994 vertelt het ontroerende verhaal van Forrest Gump, gespeeld door Tom Hanks?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0"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9</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animatiefilm uit 1994 worden we meegenomen naar het koninkrijk Pride Rock en volgen we het verhaal van Simba?</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10</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film uit 2008 introduceert de donkere en complexe wereld van Gotham City en de iconische Joker, gespeeld door Heath Ledger?</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a:t>
            </a:r>
            <a:r>
              <a:rPr lang="en-US" sz="1100" b="1" dirty="0">
                <a:solidFill>
                  <a:srgbClr val="FAFAFC"/>
                </a:solidFill>
                <a:latin typeface="Gotham" pitchFamily="34" charset="0"/>
                <a:ea typeface="Gotham" pitchFamily="34" charset="-122"/>
                <a:cs typeface="Gotham" pitchFamily="34" charset="-120"/>
              </a:rPr>
              <a:t> </a:t>
            </a:r>
            <a:r>
              <a:rPr lang="en-US" sz="1100" b="1" dirty="0">
                <a:latin typeface="Gotham" pitchFamily="34" charset="0"/>
                <a:ea typeface="Gotham" pitchFamily="34" charset="-122"/>
                <a:cs typeface="Gotham" pitchFamily="34" charset="-120"/>
              </a:rPr>
              <a:t>11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film uit 2014 volgen we het avontuur van Gustave H., de legendarische conciërge van het Grand Budapest Hotel?</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391121"/>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BIJTJES</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a:t>
            </a:r>
            <a:r>
              <a:rPr lang="en-US" sz="1100" b="1" dirty="0">
                <a:solidFill>
                  <a:srgbClr val="FAFAFC"/>
                </a:solidFill>
                <a:latin typeface="Gotham" pitchFamily="34" charset="0"/>
                <a:ea typeface="Gotham" pitchFamily="34" charset="-122"/>
                <a:cs typeface="Gotham" pitchFamily="34" charset="-120"/>
              </a:rPr>
              <a:t> </a:t>
            </a:r>
            <a:r>
              <a:rPr lang="en-US" sz="1100" b="1" dirty="0">
                <a:latin typeface="Gotham" pitchFamily="34" charset="0"/>
                <a:ea typeface="Gotham" pitchFamily="34" charset="-122"/>
                <a:cs typeface="Gotham" pitchFamily="34" charset="-120"/>
              </a:rPr>
              <a:t>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31011" y="1946498"/>
            <a:ext cx="7315200" cy="37147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Hoeveel vleugels heeft </a:t>
            </a:r>
            <a:r>
              <a:rPr lang="en-US" sz="2300" b="1" kern="0" spc="-24" dirty="0" err="1">
                <a:latin typeface="Gotham" pitchFamily="34" charset="0"/>
                <a:ea typeface="Gotham" pitchFamily="34" charset="-122"/>
                <a:cs typeface="Gotham" pitchFamily="34" charset="-120"/>
              </a:rPr>
              <a:t>een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a:t>
            </a:r>
            <a:r>
              <a:rPr lang="en-US" sz="2300" b="1" kern="0" spc="-24" dirty="0">
                <a:latin typeface="Gotham" pitchFamily="34" charset="0"/>
                <a:ea typeface="Gotham" pitchFamily="34" charset="-122"/>
                <a:cs typeface="Gotham" pitchFamily="34" charset="-120"/>
              </a:rPr>
              <a: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96273" y="1364344"/>
            <a:ext cx="7315200" cy="1434336"/>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NL </a:t>
            </a:r>
            <a:r>
              <a:rPr lang="en-US" sz="2300" b="1" kern="0" spc="-24" dirty="0" err="1">
                <a:latin typeface="Gotham" pitchFamily="34" charset="0"/>
                <a:ea typeface="Gotham" pitchFamily="34" charset="-122"/>
                <a:cs typeface="Gotham" pitchFamily="34" charset="-120"/>
              </a:rPr>
              <a:t>komt</a:t>
            </a:r>
            <a:r>
              <a:rPr lang="en-US" sz="2300" b="1" kern="0" spc="-24" dirty="0">
                <a:latin typeface="Gotham" pitchFamily="34" charset="0"/>
                <a:ea typeface="Gotham" pitchFamily="34" charset="-122"/>
                <a:cs typeface="Gotham" pitchFamily="34" charset="-120"/>
              </a:rPr>
              <a:t> maar 1 </a:t>
            </a:r>
            <a:r>
              <a:rPr lang="en-US" sz="2300" b="1" kern="0" spc="-24" dirty="0" err="1">
                <a:latin typeface="Gotham" pitchFamily="34" charset="0"/>
                <a:ea typeface="Gotham" pitchFamily="34" charset="-122"/>
                <a:cs typeface="Gotham" pitchFamily="34" charset="-120"/>
              </a:rPr>
              <a:t>bijensoort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voor</a:t>
            </a:r>
            <a:r>
              <a:rPr lang="en-US" sz="2300" b="1" kern="0" spc="-24" dirty="0">
                <a:latin typeface="Gotham" pitchFamily="34" charset="0"/>
                <a:ea typeface="Gotham" pitchFamily="34" charset="-122"/>
                <a:cs typeface="Gotham" pitchFamily="34" charset="-120"/>
              </a:rPr>
              <a:t> die honing </a:t>
            </a:r>
            <a:r>
              <a:rPr lang="en-US" sz="2300" b="1" kern="0" spc="-24" dirty="0" err="1">
                <a:latin typeface="Gotham" pitchFamily="34" charset="0"/>
                <a:ea typeface="Gotham" pitchFamily="34" charset="-122"/>
                <a:cs typeface="Gotham" pitchFamily="34" charset="-120"/>
              </a:rPr>
              <a:t>maakt</a:t>
            </a:r>
            <a:r>
              <a:rPr lang="en-US" sz="2300" b="1" kern="0" spc="-24" dirty="0">
                <a:latin typeface="Gotham" pitchFamily="34" charset="0"/>
                <a:ea typeface="Gotham" pitchFamily="34" charset="-122"/>
                <a:cs typeface="Gotham" pitchFamily="34" charset="-120"/>
              </a:rPr>
              <a:t> (de </a:t>
            </a:r>
            <a:r>
              <a:rPr lang="en-US" sz="2300" b="1" kern="0" spc="-24" dirty="0" err="1">
                <a:latin typeface="Gotham" pitchFamily="34" charset="0"/>
                <a:ea typeface="Gotham" pitchFamily="34" charset="-122"/>
                <a:cs typeface="Gotham" pitchFamily="34" charset="-120"/>
              </a:rPr>
              <a:t>Honingbij</a:t>
            </a:r>
            <a:r>
              <a:rPr lang="en-US" sz="2300" b="1" kern="0" spc="-24" dirty="0">
                <a:latin typeface="Gotham" pitchFamily="34" charset="0"/>
                <a:ea typeface="Gotham" pitchFamily="34" charset="-122"/>
                <a:cs typeface="Gotham" pitchFamily="34" charset="-120"/>
              </a:rPr>
              <a:t>), alle </a:t>
            </a:r>
            <a:r>
              <a:rPr lang="en-US" sz="2300" b="1" kern="0" spc="-24" dirty="0" err="1">
                <a:latin typeface="Gotham" pitchFamily="34" charset="0"/>
                <a:ea typeface="Gotham" pitchFamily="34" charset="-122"/>
                <a:cs typeface="Gotham" pitchFamily="34" charset="-120"/>
              </a:rPr>
              <a:t>andere</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bijensoorten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doen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dat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niet</a:t>
            </a:r>
            <a:r>
              <a:rPr lang="en-US" sz="2300" b="1" kern="0" spc="-24" dirty="0">
                <a:latin typeface="Gotham" pitchFamily="34" charset="0"/>
                <a:ea typeface="Gotham" pitchFamily="34" charset="-122"/>
                <a:cs typeface="Gotham" pitchFamily="34" charset="-120"/>
              </a:rPr>
              <a:t>. Die </a:t>
            </a:r>
            <a:r>
              <a:rPr lang="en-US" sz="2300" b="1" kern="0" spc="-24" dirty="0" err="1">
                <a:latin typeface="Gotham" pitchFamily="34" charset="0"/>
                <a:ea typeface="Gotham" pitchFamily="34" charset="-122"/>
                <a:cs typeface="Gotham" pitchFamily="34" charset="-120"/>
              </a:rPr>
              <a:t>noemen</a:t>
            </a:r>
            <a:r>
              <a:rPr lang="en-US" sz="2300" b="1" kern="0" spc="-24" dirty="0">
                <a:latin typeface="Gotham" pitchFamily="34" charset="0"/>
                <a:ea typeface="Gotham" pitchFamily="34" charset="-122"/>
                <a:cs typeface="Gotham" pitchFamily="34" charset="-120"/>
              </a:rPr>
              <a:t> we </a:t>
            </a:r>
            <a:r>
              <a:rPr lang="en-US" sz="2300" b="1" u="sng" kern="0" spc="-24" dirty="0" err="1">
                <a:latin typeface="Gotham" pitchFamily="34" charset="0"/>
                <a:ea typeface="Gotham" pitchFamily="34" charset="-122"/>
                <a:cs typeface="Gotham" pitchFamily="34" charset="-120"/>
              </a:rPr>
              <a:t>wilde</a:t>
            </a:r>
            <a:r>
              <a:rPr lang="en-US" sz="2300" b="1" u="sng" kern="0" spc="-24" dirty="0">
                <a:latin typeface="Gotham" pitchFamily="34" charset="0"/>
                <a:ea typeface="Gotham" pitchFamily="34" charset="-122"/>
                <a:cs typeface="Gotham" pitchFamily="34" charset="-120"/>
              </a:rPr>
              <a:t> </a:t>
            </a:r>
            <a:r>
              <a:rPr lang="en-US" sz="2300" b="1" u="sng" kern="0" spc="-24" dirty="0" err="1">
                <a:latin typeface="Gotham" pitchFamily="34" charset="0"/>
                <a:ea typeface="Gotham" pitchFamily="34" charset="-122"/>
                <a:cs typeface="Gotham" pitchFamily="34" charset="-120"/>
              </a:rPr>
              <a:t>bijen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Hoeveel</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wilde</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bijensoorten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hebben</a:t>
            </a:r>
            <a:r>
              <a:rPr lang="en-US" sz="2300" b="1" kern="0" spc="-24" dirty="0">
                <a:latin typeface="Gotham" pitchFamily="34" charset="0"/>
                <a:ea typeface="Gotham" pitchFamily="34" charset="-122"/>
                <a:cs typeface="Gotham" pitchFamily="34" charset="-120"/>
              </a:rPr>
              <a:t> we in NL?</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18</a:t>
            </a:fld>
            <a:endParaRPr lang="en-US"/>
          </a:p>
        </p:txBody>
      </p:sp>
    </p:spTree>
    <p:extLst>
      <p:ext uri="{BB962C8B-B14F-4D97-AF65-F5344CB8AC3E}">
        <p14:creationId xmlns:p14="http://schemas.microsoft.com/office/powerpoint/2010/main" val="52036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3</a:t>
            </a:r>
            <a:r>
              <a:rPr lang="en-US" sz="1100" b="1" dirty="0">
                <a:solidFill>
                  <a:srgbClr val="FAFAFC"/>
                </a:solidFill>
                <a:latin typeface="Gotham" pitchFamily="34" charset="0"/>
                <a:ea typeface="Gotham" pitchFamily="34" charset="-122"/>
                <a:cs typeface="Gotham" pitchFamily="34" charset="-120"/>
              </a:rPr>
              <a:t> </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1003589" y="1741369"/>
            <a:ext cx="7315200" cy="742950"/>
          </a:xfrm>
          <a:prstGeom prst="rect">
            <a:avLst/>
          </a:prstGeom>
          <a:noFill/>
          <a:ln/>
        </p:spPr>
        <p:txBody>
          <a:bodyPr wrap="square" lIns="0" tIns="0" rIns="0" bIns="0" rtlCol="0" anchor="ctr"/>
          <a:lstStyle/>
          <a:p>
            <a:pPr algn="ctr">
              <a:lnSpc>
                <a:spcPts val="2925"/>
              </a:lnSpc>
            </a:pPr>
            <a:r>
              <a:rPr lang="en-US" sz="2300" b="1" kern="0" spc="-24" dirty="0" err="1">
                <a:latin typeface="Gotham" pitchFamily="34" charset="0"/>
                <a:ea typeface="Gotham" pitchFamily="34" charset="-122"/>
                <a:cs typeface="Gotham" pitchFamily="34" charset="-120"/>
              </a:rPr>
              <a:t>Zijn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hommels</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ook</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bijen</a:t>
            </a:r>
            <a:r>
              <a:rPr lang="en-US" sz="2300" b="1" kern="0" spc="-24" dirty="0">
                <a:latin typeface="Gotham" pitchFamily="34" charset="0"/>
                <a:ea typeface="Gotham" pitchFamily="34" charset="-122"/>
                <a:cs typeface="Gotham" pitchFamily="34" charset="-120"/>
              </a:rPr>
              <a: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1072631" y="2104025"/>
            <a:ext cx="7315200" cy="1493416"/>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1680"/>
              </a:lnSpc>
            </a:pPr>
            <a:r>
              <a:rPr lang="en-US" sz="1200" b="0" dirty="0">
                <a:latin typeface="Gotham" pitchFamily="34" charset="0"/>
                <a:ea typeface="Gotham" pitchFamily="34" charset="-122"/>
                <a:cs typeface="Gotham" pitchFamily="34" charset="-120"/>
              </a:rPr>
              <a:t>Sinds 2010 beschermt de Bijenstichting bijen tegen uitsterven door het verbieden van bestrijdingsmiddelen via juridische procedures, het stimuleren van voedselvoorziening en het geven van voorlichting over wilde bijen. De stichting biedt informatie op één platform. </a:t>
            </a:r>
            <a:endParaRPr lang="en-US" sz="1200" dirty="0"/>
          </a:p>
          <a:p>
            <a:pPr algn="ctr">
              <a:lnSpc>
                <a:spcPts val="1680"/>
              </a:lnSpc>
            </a:pPr>
            <a:endParaRPr lang="en-US" sz="1200" dirty="0"/>
          </a:p>
          <a:p>
            <a:pPr algn="ctr">
              <a:lnSpc>
                <a:spcPts val="1680"/>
              </a:lnSpc>
            </a:pPr>
            <a:r>
              <a:rPr lang="en-US" sz="1200" b="1" dirty="0">
                <a:latin typeface="Gotham" pitchFamily="34" charset="0"/>
                <a:ea typeface="Gotham" pitchFamily="34" charset="-122"/>
                <a:cs typeface="Gotham" pitchFamily="34" charset="-120"/>
              </a:rPr>
              <a:t>De missie van de Bijenstichting omvat het vergroten van bekendheid over wilde bijen, het beïnvloeden van beleid, ondersteunen van lokale initiatieven en verspreiding van kennis over bedreigingen van bijen.</a:t>
            </a:r>
            <a:endParaRPr lang="en-US" sz="1200" dirty="0"/>
          </a:p>
        </p:txBody>
      </p:sp>
      <p:pic>
        <p:nvPicPr>
          <p:cNvPr id="5"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3583395" y="663687"/>
            <a:ext cx="1982763" cy="947320"/>
          </a:xfrm>
          <a:prstGeom prst="rect">
            <a:avLst/>
          </a:prstGeom>
        </p:spPr>
      </p:pic>
      <p:pic>
        <p:nvPicPr>
          <p:cNvPr id="6" name="Image 2" descr="https://pitch-assets-ccb95893-de3f-4266-973c-20049231b248.s3.eu-west-1.amazonaws.com/5bf61e47-e091-4142-bdaa-749db5503090?pitch-bytes=259553&amp;pitch-content-type=image%2Fpng"/>
          <p:cNvPicPr>
            <a:picLocks noChangeAspect="1"/>
          </p:cNvPicPr>
          <p:nvPr/>
        </p:nvPicPr>
        <p:blipFill>
          <a:blip r:embed="rId5"/>
          <a:srcRect/>
          <a:stretch/>
        </p:blipFill>
        <p:spPr>
          <a:xfrm>
            <a:off x="7859066" y="3848244"/>
            <a:ext cx="884870" cy="1032897"/>
          </a:xfrm>
          <a:prstGeom prst="rect">
            <a:avLst/>
          </a:prstGeom>
        </p:spPr>
      </p:pic>
      <p:pic>
        <p:nvPicPr>
          <p:cNvPr id="7" name="Image 3" descr="https://pitch-assets-ccb95893-de3f-4266-973c-20049231b248.s3.eu-west-1.amazonaws.com/try-pitch-pdf-export-logo.svg">
            <a:hlinkClick r:id="rId6"/>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4</a:t>
            </a:r>
            <a:r>
              <a:rPr lang="en-US" sz="1100" b="1" dirty="0">
                <a:solidFill>
                  <a:srgbClr val="FAFAFC"/>
                </a:solidFill>
                <a:latin typeface="Gotham" pitchFamily="34" charset="0"/>
                <a:ea typeface="Gotham" pitchFamily="34" charset="-122"/>
                <a:cs typeface="Gotham" pitchFamily="34" charset="-120"/>
              </a:rPr>
              <a:t> </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96273" y="1818817"/>
            <a:ext cx="7315200" cy="74295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het verschil tussen honingbijen en solitaire bijen?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5</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14400" y="1625822"/>
            <a:ext cx="7315200" cy="1114425"/>
          </a:xfrm>
          <a:prstGeom prst="rect">
            <a:avLst/>
          </a:prstGeom>
          <a:noFill/>
          <a:ln/>
        </p:spPr>
        <p:txBody>
          <a:bodyPr wrap="square" lIns="0" tIns="0" rIns="0" bIns="0" rtlCol="0" anchor="ctr"/>
          <a:lstStyle/>
          <a:p>
            <a:pPr algn="ctr">
              <a:lnSpc>
                <a:spcPts val="2925"/>
              </a:lnSpc>
            </a:pPr>
            <a:r>
              <a:rPr lang="en-US" sz="2300" b="1" kern="0" spc="-24" dirty="0" err="1">
                <a:latin typeface="Gotham" pitchFamily="34" charset="0"/>
                <a:ea typeface="Gotham" pitchFamily="34" charset="-122"/>
              </a:rPr>
              <a:t>Waar</a:t>
            </a:r>
            <a:r>
              <a:rPr lang="en-US" sz="2300" b="1" kern="0" spc="-24" dirty="0">
                <a:latin typeface="Gotham" pitchFamily="34" charset="0"/>
                <a:ea typeface="Gotham" pitchFamily="34" charset="-122"/>
              </a:rPr>
              <a:t> of </a:t>
            </a:r>
            <a:r>
              <a:rPr lang="en-US" sz="2300" b="1" kern="0" spc="-24" dirty="0" err="1">
                <a:latin typeface="Gotham" pitchFamily="34" charset="0"/>
                <a:ea typeface="Gotham" pitchFamily="34" charset="-122"/>
              </a:rPr>
              <a:t>niet</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sommige</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wilde</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bijen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houden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een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winterslaap</a:t>
            </a:r>
            <a:r>
              <a:rPr lang="en-US" sz="2300" b="1" kern="0" spc="-24" dirty="0">
                <a:latin typeface="Gotham" pitchFamily="34" charset="0"/>
                <a:ea typeface="Gotham" pitchFamily="34" charset="-122"/>
              </a:rPr>
              <a: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6</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96273" y="1823281"/>
            <a:ext cx="7315200" cy="742950"/>
          </a:xfrm>
          <a:prstGeom prst="rect">
            <a:avLst/>
          </a:prstGeom>
          <a:noFill/>
          <a:ln/>
        </p:spPr>
        <p:txBody>
          <a:bodyPr wrap="square" lIns="0" tIns="0" rIns="0" bIns="0" rtlCol="0" anchor="ctr"/>
          <a:lstStyle/>
          <a:p>
            <a:pPr algn="ctr">
              <a:lnSpc>
                <a:spcPts val="2925"/>
              </a:lnSpc>
            </a:pPr>
            <a:r>
              <a:rPr lang="en-US" sz="2300" b="1" kern="0" spc="-24" dirty="0" err="1">
                <a:latin typeface="Gotham" pitchFamily="34" charset="0"/>
                <a:ea typeface="Gotham" pitchFamily="34" charset="-122"/>
              </a:rPr>
              <a:t>Bladsnijders</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een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groep</a:t>
            </a:r>
            <a:r>
              <a:rPr lang="en-US" sz="2300" b="1" kern="0" spc="-24" dirty="0">
                <a:latin typeface="Gotham" pitchFamily="34" charset="0"/>
                <a:ea typeface="Gotham" pitchFamily="34" charset="-122"/>
              </a:rPr>
              <a:t> solitaire </a:t>
            </a:r>
            <a:r>
              <a:rPr lang="en-US" sz="2300" b="1" kern="0" spc="-24" dirty="0" err="1">
                <a:latin typeface="Gotham" pitchFamily="34" charset="0"/>
                <a:ea typeface="Gotham" pitchFamily="34" charset="-122"/>
              </a:rPr>
              <a:t>bijen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knippen</a:t>
            </a:r>
            <a:r>
              <a:rPr lang="en-US" sz="2300" b="1" kern="0" spc="-24" dirty="0">
                <a:latin typeface="Gotham" pitchFamily="34" charset="0"/>
                <a:ea typeface="Gotham" pitchFamily="34" charset="-122"/>
              </a:rPr>
              <a:t>’ ronde </a:t>
            </a:r>
            <a:r>
              <a:rPr lang="en-US" sz="2300" b="1" kern="0" spc="-24" dirty="0" err="1">
                <a:latin typeface="Gotham" pitchFamily="34" charset="0"/>
                <a:ea typeface="Gotham" pitchFamily="34" charset="-122"/>
              </a:rPr>
              <a:t>stukjes</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blad</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uit</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bv</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rozenstruiken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Waarom</a:t>
            </a:r>
            <a:r>
              <a:rPr lang="en-US" sz="2300" b="1" kern="0" spc="-24" dirty="0">
                <a:latin typeface="Gotham" pitchFamily="34" charset="0"/>
                <a:ea typeface="Gotham" pitchFamily="34" charset="-122"/>
              </a:rPr>
              <a:t>?</a:t>
            </a:r>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22</a:t>
            </a:fld>
            <a:endParaRPr lang="en-US"/>
          </a:p>
        </p:txBody>
      </p:sp>
      <p:sp>
        <p:nvSpPr>
          <p:cNvPr id="2" name="TextBox 1">
            <a:extLst>
              <a:ext uri="{FF2B5EF4-FFF2-40B4-BE49-F238E27FC236}">
                <a16:creationId xmlns:a16="http://schemas.microsoft.com/office/drawing/2014/main" id="{0D1B5277-DB51-4816-B402-427E67444AEB}"/>
              </a:ext>
            </a:extLst>
          </p:cNvPr>
          <p:cNvSpPr txBox="1"/>
          <p:nvPr/>
        </p:nvSpPr>
        <p:spPr>
          <a:xfrm>
            <a:off x="2598286" y="2560969"/>
            <a:ext cx="4567084" cy="1175963"/>
          </a:xfrm>
          <a:prstGeom prst="rect">
            <a:avLst/>
          </a:prstGeom>
          <a:noFill/>
        </p:spPr>
        <p:txBody>
          <a:bodyPr wrap="none" rtlCol="0">
            <a:spAutoFit/>
          </a:bodyPr>
          <a:lstStyle/>
          <a:p>
            <a:pPr marL="457200" indent="-457200">
              <a:lnSpc>
                <a:spcPts val="2925"/>
              </a:lnSpc>
              <a:buAutoNum type="alphaUcPeriod"/>
            </a:pPr>
            <a:r>
              <a:rPr lang="en-US" b="1" kern="0" spc="-24" dirty="0">
                <a:latin typeface="Gotham" pitchFamily="34" charset="0"/>
                <a:ea typeface="Gotham" pitchFamily="34" charset="-122"/>
              </a:rPr>
              <a:t>Om op </a:t>
            </a:r>
            <a:r>
              <a:rPr lang="en-US" b="1" kern="0" spc="-24" dirty="0" err="1">
                <a:latin typeface="Gotham" pitchFamily="34" charset="0"/>
                <a:ea typeface="Gotham" pitchFamily="34" charset="-122"/>
              </a:rPr>
              <a:t>te</a:t>
            </a:r>
            <a:r>
              <a:rPr lang="en-US" b="1" kern="0" spc="-24" dirty="0">
                <a:latin typeface="Gotham" pitchFamily="34" charset="0"/>
                <a:ea typeface="Gotham" pitchFamily="34" charset="-122"/>
              </a:rPr>
              <a:t> eten</a:t>
            </a:r>
          </a:p>
          <a:p>
            <a:pPr marL="457200" indent="-457200">
              <a:lnSpc>
                <a:spcPts val="2925"/>
              </a:lnSpc>
              <a:buAutoNum type="alphaUcPeriod"/>
            </a:pPr>
            <a:r>
              <a:rPr lang="en-US" b="1" kern="0" spc="-24" dirty="0">
                <a:latin typeface="Gotham" pitchFamily="34" charset="0"/>
                <a:ea typeface="Gotham" pitchFamily="34" charset="-122"/>
              </a:rPr>
              <a:t>Het is </a:t>
            </a:r>
            <a:r>
              <a:rPr lang="en-US" b="1" kern="0" spc="-24" dirty="0" err="1">
                <a:latin typeface="Gotham" pitchFamily="34" charset="0"/>
                <a:ea typeface="Gotham" pitchFamily="34" charset="-122"/>
              </a:rPr>
              <a:t>bouwmateriaal</a:t>
            </a:r>
            <a:r>
              <a:rPr lang="en-US" b="1" kern="0" spc="-24" dirty="0">
                <a:latin typeface="Gotham" pitchFamily="34" charset="0"/>
                <a:ea typeface="Gotham" pitchFamily="34" charset="-122"/>
              </a:rPr>
              <a:t> </a:t>
            </a:r>
            <a:r>
              <a:rPr lang="en-US" b="1" kern="0" spc="-24" dirty="0" err="1">
                <a:latin typeface="Gotham" pitchFamily="34" charset="0"/>
                <a:ea typeface="Gotham" pitchFamily="34" charset="-122"/>
              </a:rPr>
              <a:t>voor</a:t>
            </a:r>
            <a:r>
              <a:rPr lang="en-US" b="1" kern="0" spc="-24" dirty="0">
                <a:latin typeface="Gotham" pitchFamily="34" charset="0"/>
                <a:ea typeface="Gotham" pitchFamily="34" charset="-122"/>
              </a:rPr>
              <a:t> </a:t>
            </a:r>
            <a:r>
              <a:rPr lang="en-US" b="1" kern="0" spc="-24" dirty="0" err="1">
                <a:latin typeface="Gotham" pitchFamily="34" charset="0"/>
                <a:ea typeface="Gotham" pitchFamily="34" charset="-122"/>
              </a:rPr>
              <a:t>hun</a:t>
            </a:r>
            <a:r>
              <a:rPr lang="en-US" b="1" kern="0" spc="-24" dirty="0">
                <a:latin typeface="Gotham" pitchFamily="34" charset="0"/>
                <a:ea typeface="Gotham" pitchFamily="34" charset="-122"/>
              </a:rPr>
              <a:t> </a:t>
            </a:r>
            <a:r>
              <a:rPr lang="en-US" b="1" kern="0" spc="-24" dirty="0" err="1">
                <a:latin typeface="Gotham" pitchFamily="34" charset="0"/>
                <a:ea typeface="Gotham" pitchFamily="34" charset="-122"/>
              </a:rPr>
              <a:t>nestje</a:t>
            </a:r>
            <a:endParaRPr lang="en-US" b="1" kern="0" spc="-24" dirty="0">
              <a:latin typeface="Gotham" pitchFamily="34" charset="0"/>
              <a:ea typeface="Gotham" pitchFamily="34" charset="-122"/>
            </a:endParaRPr>
          </a:p>
          <a:p>
            <a:pPr marL="457200" indent="-457200">
              <a:lnSpc>
                <a:spcPts val="2925"/>
              </a:lnSpc>
              <a:buAutoNum type="alphaUcPeriod"/>
            </a:pPr>
            <a:r>
              <a:rPr lang="en-US" b="1" kern="0" spc="-24" dirty="0">
                <a:latin typeface="Gotham" pitchFamily="34" charset="0"/>
                <a:ea typeface="Gotham" pitchFamily="34" charset="-122"/>
              </a:rPr>
              <a:t>Om </a:t>
            </a:r>
            <a:r>
              <a:rPr lang="en-US" b="1" kern="0" spc="-24" dirty="0" err="1">
                <a:latin typeface="Gotham" pitchFamily="34" charset="0"/>
                <a:ea typeface="Gotham" pitchFamily="34" charset="-122"/>
              </a:rPr>
              <a:t>vijanden</a:t>
            </a:r>
            <a:r>
              <a:rPr lang="en-US" b="1" kern="0" spc="-24" dirty="0">
                <a:latin typeface="Gotham" pitchFamily="34" charset="0"/>
                <a:ea typeface="Gotham" pitchFamily="34" charset="-122"/>
              </a:rPr>
              <a:t> mee </a:t>
            </a:r>
            <a:r>
              <a:rPr lang="en-US" b="1" kern="0" spc="-24" dirty="0" err="1">
                <a:latin typeface="Gotham" pitchFamily="34" charset="0"/>
                <a:ea typeface="Gotham" pitchFamily="34" charset="-122"/>
              </a:rPr>
              <a:t>af</a:t>
            </a:r>
            <a:r>
              <a:rPr lang="en-US" b="1" kern="0" spc="-24" dirty="0">
                <a:latin typeface="Gotham" pitchFamily="34" charset="0"/>
                <a:ea typeface="Gotham" pitchFamily="34" charset="-122"/>
              </a:rPr>
              <a:t> </a:t>
            </a:r>
            <a:r>
              <a:rPr lang="en-US" b="1" kern="0" spc="-24" dirty="0" err="1">
                <a:latin typeface="Gotham" pitchFamily="34" charset="0"/>
                <a:ea typeface="Gotham" pitchFamily="34" charset="-122"/>
              </a:rPr>
              <a:t>te</a:t>
            </a:r>
            <a:r>
              <a:rPr lang="en-US" b="1" kern="0" spc="-24" dirty="0">
                <a:latin typeface="Gotham" pitchFamily="34" charset="0"/>
                <a:ea typeface="Gotham" pitchFamily="34" charset="-122"/>
              </a:rPr>
              <a:t> </a:t>
            </a:r>
            <a:r>
              <a:rPr lang="en-US" b="1" kern="0" spc="-24" dirty="0" err="1">
                <a:latin typeface="Gotham" pitchFamily="34" charset="0"/>
                <a:ea typeface="Gotham" pitchFamily="34" charset="-122"/>
              </a:rPr>
              <a:t>weren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7</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568663" y="1543702"/>
            <a:ext cx="8006673" cy="74295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Hoe ver </a:t>
            </a:r>
            <a:r>
              <a:rPr lang="en-US" sz="2300" b="1" kern="0" spc="-24" dirty="0" err="1">
                <a:latin typeface="Gotham" pitchFamily="34" charset="0"/>
                <a:ea typeface="Gotham" pitchFamily="34" charset="-122"/>
                <a:cs typeface="Gotham" pitchFamily="34" charset="-120"/>
              </a:rPr>
              <a:t>kunnen</a:t>
            </a:r>
            <a:r>
              <a:rPr lang="en-US" sz="2300" b="1" kern="0" spc="-24" dirty="0">
                <a:latin typeface="Gotham" pitchFamily="34" charset="0"/>
                <a:ea typeface="Gotham" pitchFamily="34" charset="-122"/>
                <a:cs typeface="Gotham" pitchFamily="34" charset="-120"/>
              </a:rPr>
              <a:t> solitaire </a:t>
            </a:r>
            <a:r>
              <a:rPr lang="en-US" sz="2300" b="1" kern="0" spc="-24" dirty="0" err="1">
                <a:latin typeface="Gotham" pitchFamily="34" charset="0"/>
                <a:ea typeface="Gotham" pitchFamily="34" charset="-122"/>
                <a:cs typeface="Gotham" pitchFamily="34" charset="-120"/>
              </a:rPr>
              <a:t>bijen</a:t>
            </a:r>
            <a:r>
              <a:rPr lang="en-US" sz="2300" b="1" kern="0" spc="-24" dirty="0">
                <a:latin typeface="Gotham" pitchFamily="34" charset="0"/>
                <a:ea typeface="Gotham" pitchFamily="34" charset="-122"/>
                <a:cs typeface="Gotham" pitchFamily="34" charset="-120"/>
              </a:rPr>
              <a:t> vliegen op zoek naar voedsel?</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23</a:t>
            </a:fld>
            <a:endParaRPr lang="en-US"/>
          </a:p>
        </p:txBody>
      </p:sp>
      <p:sp>
        <p:nvSpPr>
          <p:cNvPr id="9" name="Text 2">
            <a:extLst>
              <a:ext uri="{FF2B5EF4-FFF2-40B4-BE49-F238E27FC236}">
                <a16:creationId xmlns:a16="http://schemas.microsoft.com/office/drawing/2014/main" id="{CFF80C76-3E31-4573-848B-45D47AB65CB6}"/>
              </a:ext>
            </a:extLst>
          </p:cNvPr>
          <p:cNvSpPr/>
          <p:nvPr/>
        </p:nvSpPr>
        <p:spPr>
          <a:xfrm>
            <a:off x="3853542" y="2215842"/>
            <a:ext cx="2365829" cy="1188372"/>
          </a:xfrm>
          <a:prstGeom prst="rect">
            <a:avLst/>
          </a:prstGeom>
          <a:noFill/>
          <a:ln/>
        </p:spPr>
        <p:txBody>
          <a:bodyPr wrap="square" lIns="0" tIns="0" rIns="0" bIns="0" rtlCol="0" anchor="ctr"/>
          <a:lstStyle/>
          <a:p>
            <a:pPr>
              <a:lnSpc>
                <a:spcPts val="2925"/>
              </a:lnSpc>
            </a:pPr>
            <a:r>
              <a:rPr lang="en-US" sz="2300" b="1" kern="0" spc="-24" dirty="0">
                <a:latin typeface="Gotham" pitchFamily="34" charset="0"/>
                <a:ea typeface="Gotham" pitchFamily="34" charset="-122"/>
                <a:cs typeface="Gotham" pitchFamily="34" charset="-120"/>
              </a:rPr>
              <a:t>A: 3-4 km</a:t>
            </a:r>
          </a:p>
          <a:p>
            <a:pPr>
              <a:lnSpc>
                <a:spcPts val="2925"/>
              </a:lnSpc>
            </a:pPr>
            <a:r>
              <a:rPr lang="en-US" sz="2300" b="1" kern="0" spc="-24" dirty="0">
                <a:latin typeface="Gotham" pitchFamily="34" charset="0"/>
                <a:ea typeface="Gotham" pitchFamily="34" charset="-122"/>
              </a:rPr>
              <a:t>B: 1-1,5 km</a:t>
            </a:r>
          </a:p>
          <a:p>
            <a:pPr>
              <a:lnSpc>
                <a:spcPts val="2925"/>
              </a:lnSpc>
            </a:pPr>
            <a:r>
              <a:rPr lang="en-US" sz="2300" b="1" kern="0" spc="-24" dirty="0">
                <a:latin typeface="Gotham" pitchFamily="34" charset="0"/>
                <a:ea typeface="Gotham" pitchFamily="34" charset="-122"/>
              </a:rPr>
              <a:t>C: 100-500 meter</a:t>
            </a:r>
            <a:endParaRPr lang="en-US" sz="22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8</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14400" y="1251900"/>
            <a:ext cx="7315200" cy="36215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rPr>
              <a:t>Op </a:t>
            </a:r>
            <a:r>
              <a:rPr lang="en-US" sz="2300" b="1" kern="0" spc="-24" dirty="0" err="1">
                <a:latin typeface="Gotham" pitchFamily="34" charset="0"/>
                <a:ea typeface="Gotham" pitchFamily="34" charset="-122"/>
              </a:rPr>
              <a:t>welke</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foto</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zie</a:t>
            </a:r>
            <a:r>
              <a:rPr lang="en-US" sz="2300" b="1" kern="0" spc="-24" dirty="0">
                <a:latin typeface="Gotham" pitchFamily="34" charset="0"/>
                <a:ea typeface="Gotham" pitchFamily="34" charset="-122"/>
              </a:rPr>
              <a:t> je </a:t>
            </a:r>
            <a:r>
              <a:rPr lang="en-US" sz="2300" b="1" kern="0" spc="-24" dirty="0" err="1">
                <a:latin typeface="Gotham" pitchFamily="34" charset="0"/>
                <a:ea typeface="Gotham" pitchFamily="34" charset="-122"/>
              </a:rPr>
              <a:t>een</a:t>
            </a:r>
            <a:r>
              <a:rPr lang="en-US" sz="2300" b="1" kern="0" spc="-24" dirty="0">
                <a:latin typeface="Gotham" pitchFamily="34" charset="0"/>
                <a:ea typeface="Gotham" pitchFamily="34" charset="-122"/>
              </a:rPr>
              <a:t> </a:t>
            </a:r>
            <a:r>
              <a:rPr lang="en-US" sz="2300" b="1" kern="0" spc="-24" dirty="0" err="1">
                <a:latin typeface="Gotham" pitchFamily="34" charset="0"/>
                <a:ea typeface="Gotham" pitchFamily="34" charset="-122"/>
              </a:rPr>
              <a:t>bij</a:t>
            </a:r>
            <a:r>
              <a:rPr lang="en-US" sz="2300" b="1" kern="0" spc="-24" dirty="0">
                <a:latin typeface="Gotham" pitchFamily="34" charset="0"/>
                <a:ea typeface="Gotham" pitchFamily="34" charset="-122"/>
              </a:rPr>
              <a:t>?</a:t>
            </a:r>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24</a:t>
            </a:fld>
            <a:endParaRPr lang="en-US"/>
          </a:p>
        </p:txBody>
      </p:sp>
      <p:pic>
        <p:nvPicPr>
          <p:cNvPr id="9" name="Picture 8" descr="A close up of a bee&#10;&#10;Description automatically generated">
            <a:extLst>
              <a:ext uri="{FF2B5EF4-FFF2-40B4-BE49-F238E27FC236}">
                <a16:creationId xmlns:a16="http://schemas.microsoft.com/office/drawing/2014/main" id="{A3220FB1-C151-418E-BE04-C56268DDD23B}"/>
              </a:ext>
            </a:extLst>
          </p:cNvPr>
          <p:cNvPicPr>
            <a:picLocks noChangeAspect="1"/>
          </p:cNvPicPr>
          <p:nvPr/>
        </p:nvPicPr>
        <p:blipFill>
          <a:blip r:embed="rId8"/>
          <a:stretch>
            <a:fillRect/>
          </a:stretch>
        </p:blipFill>
        <p:spPr>
          <a:xfrm>
            <a:off x="4560746" y="1734117"/>
            <a:ext cx="3668854" cy="2830258"/>
          </a:xfrm>
          <a:prstGeom prst="rect">
            <a:avLst/>
          </a:prstGeom>
        </p:spPr>
      </p:pic>
      <p:pic>
        <p:nvPicPr>
          <p:cNvPr id="11" name="Picture 10" descr="A close-up of a bee&#10;&#10;Description automatically generated">
            <a:extLst>
              <a:ext uri="{FF2B5EF4-FFF2-40B4-BE49-F238E27FC236}">
                <a16:creationId xmlns:a16="http://schemas.microsoft.com/office/drawing/2014/main" id="{0B0D1524-91E9-44BB-84FF-82D7872DB792}"/>
              </a:ext>
            </a:extLst>
          </p:cNvPr>
          <p:cNvPicPr>
            <a:picLocks noChangeAspect="1"/>
          </p:cNvPicPr>
          <p:nvPr/>
        </p:nvPicPr>
        <p:blipFill>
          <a:blip r:embed="rId9"/>
          <a:stretch>
            <a:fillRect/>
          </a:stretch>
        </p:blipFill>
        <p:spPr>
          <a:xfrm>
            <a:off x="809833" y="1735390"/>
            <a:ext cx="3667125" cy="28289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9</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1003589" y="1487714"/>
            <a:ext cx="7315200" cy="1109664"/>
          </a:xfrm>
          <a:prstGeom prst="rect">
            <a:avLst/>
          </a:prstGeom>
          <a:noFill/>
          <a:ln/>
        </p:spPr>
        <p:txBody>
          <a:bodyPr wrap="square" lIns="0" tIns="0" rIns="0" bIns="0" rtlCol="0" anchor="ctr"/>
          <a:lstStyle/>
          <a:p>
            <a:pPr algn="ctr">
              <a:lnSpc>
                <a:spcPts val="2925"/>
              </a:lnSpc>
            </a:pPr>
            <a:r>
              <a:rPr lang="en-US" sz="2300" b="1" kern="0" spc="-24" dirty="0" err="1">
                <a:latin typeface="Gotham" pitchFamily="34" charset="0"/>
                <a:ea typeface="Gotham" pitchFamily="34" charset="-122"/>
                <a:cs typeface="Gotham" pitchFamily="34" charset="-120"/>
              </a:rPr>
              <a:t>Klokjesbijen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halen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voedsel</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klokjesbloemen</a:t>
            </a:r>
            <a:r>
              <a:rPr lang="en-US" sz="2300" b="1" kern="0" spc="-24" dirty="0">
                <a:latin typeface="Gotham" pitchFamily="34" charset="0"/>
                <a:ea typeface="Gotham" pitchFamily="34" charset="-122"/>
                <a:cs typeface="Gotham" pitchFamily="34" charset="-120"/>
              </a:rPr>
              <a:t>, de </a:t>
            </a:r>
            <a:r>
              <a:rPr lang="en-US" sz="2300" b="1" kern="0" spc="-24" dirty="0" err="1">
                <a:latin typeface="Gotham" pitchFamily="34" charset="0"/>
                <a:ea typeface="Gotham" pitchFamily="34" charset="-122"/>
                <a:cs typeface="Gotham" pitchFamily="34" charset="-120"/>
              </a:rPr>
              <a:t>Kattenstaartdikpoot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graag</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Kattenstaart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waar</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haalt</a:t>
            </a:r>
            <a:r>
              <a:rPr lang="en-US" sz="2300" b="1" kern="0" spc="-24" dirty="0">
                <a:latin typeface="Gotham" pitchFamily="34" charset="0"/>
                <a:ea typeface="Gotham" pitchFamily="34" charset="-122"/>
                <a:cs typeface="Gotham" pitchFamily="34" charset="-120"/>
              </a:rPr>
              <a:t> de </a:t>
            </a:r>
            <a:r>
              <a:rPr lang="en-US" sz="2300" b="1" kern="0" spc="-24" dirty="0" err="1">
                <a:latin typeface="Gotham" pitchFamily="34" charset="0"/>
                <a:ea typeface="Gotham" pitchFamily="34" charset="-122"/>
                <a:cs typeface="Gotham" pitchFamily="34" charset="-120"/>
              </a:rPr>
              <a:t>Slangenkruidbij</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graag</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haar</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voedsel</a:t>
            </a:r>
            <a:r>
              <a:rPr lang="en-US" sz="2300" b="1" kern="0" spc="-24" dirty="0">
                <a:latin typeface="Gotham" pitchFamily="34" charset="0"/>
                <a:ea typeface="Gotham" pitchFamily="34" charset="-122"/>
                <a:cs typeface="Gotham" pitchFamily="34" charset="-120"/>
              </a:rPr>
              <a: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10</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783824" y="1473201"/>
            <a:ext cx="7919587" cy="1185858"/>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Hoe lang </a:t>
            </a:r>
            <a:r>
              <a:rPr lang="en-US" sz="2300" b="1" kern="0" spc="-24" dirty="0" err="1">
                <a:latin typeface="Gotham" pitchFamily="34" charset="0"/>
                <a:ea typeface="Gotham" pitchFamily="34" charset="-122"/>
                <a:cs typeface="Gotham" pitchFamily="34" charset="-120"/>
              </a:rPr>
              <a:t>leeft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een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bij</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gemiddeld</a:t>
            </a:r>
            <a:r>
              <a:rPr lang="en-US" sz="2300" b="1" kern="0" spc="-24" dirty="0">
                <a:latin typeface="Gotham" pitchFamily="34" charset="0"/>
                <a:ea typeface="Gotham" pitchFamily="34" charset="-122"/>
                <a:cs typeface="Gotham" pitchFamily="34" charset="-120"/>
              </a:rPr>
              <a:t>? </a:t>
            </a:r>
          </a:p>
          <a:p>
            <a:pPr algn="ctr">
              <a:lnSpc>
                <a:spcPts val="2925"/>
              </a:lnSpc>
            </a:pPr>
            <a:r>
              <a:rPr lang="en-US" sz="2300" b="1" i="1" kern="0" spc="-24" dirty="0">
                <a:latin typeface="Gotham" pitchFamily="34" charset="0"/>
                <a:ea typeface="Gotham" pitchFamily="34" charset="-122"/>
                <a:cs typeface="Gotham" pitchFamily="34" charset="-120"/>
              </a:rPr>
              <a:t>(</a:t>
            </a:r>
            <a:r>
              <a:rPr lang="en-US" sz="2300" b="1" i="1" kern="0" spc="-24" dirty="0" err="1">
                <a:latin typeface="Gotham" pitchFamily="34" charset="0"/>
                <a:ea typeface="Gotham" pitchFamily="34" charset="-122"/>
                <a:cs typeface="Gotham" pitchFamily="34" charset="-120"/>
              </a:rPr>
              <a:t>honingbijkoninginnen</a:t>
            </a:r>
            <a:r>
              <a:rPr lang="en-US" sz="2300" b="1" i="1" kern="0" spc="-24" dirty="0">
                <a:latin typeface="Gotham" pitchFamily="34" charset="0"/>
                <a:ea typeface="Gotham" pitchFamily="34" charset="-122"/>
                <a:cs typeface="Gotham" pitchFamily="34" charset="-120"/>
              </a:rPr>
              <a:t> </a:t>
            </a:r>
            <a:r>
              <a:rPr lang="en-US" sz="2300" b="1" i="1" kern="0" spc="-24" dirty="0" err="1">
                <a:latin typeface="Gotham" pitchFamily="34" charset="0"/>
                <a:ea typeface="Gotham" pitchFamily="34" charset="-122"/>
                <a:cs typeface="Gotham" pitchFamily="34" charset="-120"/>
              </a:rPr>
              <a:t>en</a:t>
            </a:r>
            <a:r>
              <a:rPr lang="en-US" sz="2300" b="1" i="1" kern="0" spc="-24" dirty="0">
                <a:latin typeface="Gotham" pitchFamily="34" charset="0"/>
                <a:ea typeface="Gotham" pitchFamily="34" charset="-122"/>
                <a:cs typeface="Gotham" pitchFamily="34" charset="-120"/>
              </a:rPr>
              <a:t> </a:t>
            </a:r>
            <a:r>
              <a:rPr lang="en-US" sz="2300" b="1" i="1" kern="0" spc="-24" dirty="0" err="1">
                <a:latin typeface="Gotham" pitchFamily="34" charset="0"/>
                <a:ea typeface="Gotham" pitchFamily="34" charset="-122"/>
                <a:cs typeface="Gotham" pitchFamily="34" charset="-120"/>
              </a:rPr>
              <a:t>hommelkoninginnen</a:t>
            </a:r>
            <a:r>
              <a:rPr lang="en-US" sz="2300" b="1" i="1" kern="0" spc="-24" dirty="0">
                <a:latin typeface="Gotham" pitchFamily="34" charset="0"/>
                <a:ea typeface="Gotham" pitchFamily="34" charset="-122"/>
                <a:cs typeface="Gotham" pitchFamily="34" charset="-120"/>
              </a:rPr>
              <a:t> </a:t>
            </a:r>
            <a:r>
              <a:rPr lang="en-US" sz="2300" b="1" i="1" kern="0" spc="-24" dirty="0" err="1">
                <a:latin typeface="Gotham" pitchFamily="34" charset="0"/>
                <a:ea typeface="Gotham" pitchFamily="34" charset="-122"/>
                <a:cs typeface="Gotham" pitchFamily="34" charset="-120"/>
              </a:rPr>
              <a:t>uitgezonderd</a:t>
            </a:r>
            <a:r>
              <a:rPr lang="en-US" sz="2300" b="1" i="1" kern="0" spc="-24" dirty="0">
                <a:latin typeface="Gotham" pitchFamily="34" charset="0"/>
                <a:ea typeface="Gotham" pitchFamily="34" charset="-122"/>
                <a:cs typeface="Gotham" pitchFamily="34" charset="-120"/>
              </a:rPr>
              <a:t>)</a:t>
            </a:r>
            <a:endParaRPr lang="en-US" sz="2250" i="1"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err="1">
                <a:latin typeface="Gotham" pitchFamily="34" charset="0"/>
                <a:ea typeface="Gotham" pitchFamily="34" charset="-122"/>
                <a:cs typeface="Gotham" pitchFamily="34" charset="-120"/>
              </a:rPr>
              <a:t>Vraag</a:t>
            </a:r>
            <a:r>
              <a:rPr lang="en-US" sz="1100" b="1" dirty="0">
                <a:latin typeface="Gotham" pitchFamily="34" charset="0"/>
                <a:ea typeface="Gotham" pitchFamily="34" charset="-122"/>
                <a:cs typeface="Gotham" pitchFamily="34" charset="-120"/>
              </a:rPr>
              <a:t> 11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sp>
        <p:nvSpPr>
          <p:cNvPr id="6" name="Text 2"/>
          <p:cNvSpPr/>
          <p:nvPr/>
        </p:nvSpPr>
        <p:spPr>
          <a:xfrm>
            <a:off x="931011" y="1591688"/>
            <a:ext cx="7315200" cy="709617"/>
          </a:xfrm>
          <a:prstGeom prst="rect">
            <a:avLst/>
          </a:prstGeom>
          <a:noFill/>
          <a:ln/>
        </p:spPr>
        <p:txBody>
          <a:bodyPr wrap="square" lIns="0" tIns="0" rIns="0" bIns="0" rtlCol="0" anchor="ctr"/>
          <a:lstStyle/>
          <a:p>
            <a:pPr algn="ctr">
              <a:lnSpc>
                <a:spcPts val="2925"/>
              </a:lnSpc>
            </a:pPr>
            <a:r>
              <a:rPr lang="en-US" sz="2300" b="1" kern="0" spc="-24" dirty="0" err="1">
                <a:latin typeface="Gotham" pitchFamily="34" charset="0"/>
                <a:ea typeface="Gotham" pitchFamily="34" charset="-122"/>
                <a:cs typeface="Gotham" pitchFamily="34" charset="-120"/>
              </a:rPr>
              <a:t>Waar</a:t>
            </a:r>
            <a:r>
              <a:rPr lang="en-US" sz="2300" b="1" kern="0" spc="-24" dirty="0">
                <a:latin typeface="Gotham" pitchFamily="34" charset="0"/>
                <a:ea typeface="Gotham" pitchFamily="34" charset="-122"/>
                <a:cs typeface="Gotham" pitchFamily="34" charset="-120"/>
              </a:rPr>
              <a:t> of </a:t>
            </a:r>
            <a:r>
              <a:rPr lang="en-US" sz="2300" b="1" kern="0" spc="-24" dirty="0" err="1">
                <a:latin typeface="Gotham" pitchFamily="34" charset="0"/>
                <a:ea typeface="Gotham" pitchFamily="34" charset="-122"/>
                <a:cs typeface="Gotham" pitchFamily="34" charset="-120"/>
              </a:rPr>
              <a:t>niet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soms</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hebben</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hommels</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zó</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veel</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stuifmeel</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verzameld</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dat</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ze</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moeite</a:t>
            </a:r>
            <a:r>
              <a:rPr lang="en-US" sz="2300" b="1" kern="0" spc="-24" dirty="0">
                <a:latin typeface="Gotham" pitchFamily="34" charset="0"/>
                <a:ea typeface="Gotham" pitchFamily="34" charset="-122"/>
                <a:cs typeface="Gotham" pitchFamily="34" charset="-120"/>
              </a:rPr>
              <a:t> </a:t>
            </a:r>
            <a:r>
              <a:rPr lang="en-US" sz="2300" b="1" kern="0" spc="-24" dirty="0" err="1">
                <a:latin typeface="Gotham" pitchFamily="34" charset="0"/>
                <a:ea typeface="Gotham" pitchFamily="34" charset="-122"/>
                <a:cs typeface="Gotham" pitchFamily="34" charset="-120"/>
              </a:rPr>
              <a:t>hebben</a:t>
            </a:r>
            <a:r>
              <a:rPr lang="en-US" sz="2300" b="1" kern="0" spc="-24" dirty="0">
                <a:latin typeface="Gotham" pitchFamily="34" charset="0"/>
                <a:ea typeface="Gotham" pitchFamily="34" charset="-122"/>
                <a:cs typeface="Gotham" pitchFamily="34" charset="-120"/>
              </a:rPr>
              <a:t> met </a:t>
            </a:r>
            <a:r>
              <a:rPr lang="en-US" sz="2300" b="1" kern="0" spc="-24" dirty="0" err="1">
                <a:latin typeface="Gotham" pitchFamily="34" charset="0"/>
                <a:ea typeface="Gotham" pitchFamily="34" charset="-122"/>
                <a:cs typeface="Gotham" pitchFamily="34" charset="-120"/>
              </a:rPr>
              <a:t>opstijgen</a:t>
            </a:r>
            <a:r>
              <a:rPr lang="en-US" sz="2300" b="1" kern="0" spc="-24" dirty="0">
                <a:latin typeface="Gotham" pitchFamily="34" charset="0"/>
                <a:ea typeface="Gotham" pitchFamily="34" charset="-122"/>
                <a:cs typeface="Gotham" pitchFamily="34" charset="-120"/>
              </a:rPr>
              <a: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651816" y="1363558"/>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NINETIES &amp; POPSTARS</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a:t>
            </a:r>
            <a:r>
              <a:rPr lang="en-US" sz="1100" b="1" dirty="0">
                <a:solidFill>
                  <a:srgbClr val="FAFAFC"/>
                </a:solidFill>
                <a:latin typeface="Gotham" pitchFamily="34" charset="0"/>
                <a:ea typeface="Gotham" pitchFamily="34" charset="-122"/>
                <a:cs typeface="Gotham" pitchFamily="34" charset="-120"/>
              </a:rPr>
              <a:t> </a:t>
            </a:r>
            <a:r>
              <a:rPr lang="en-US" sz="1100" b="1" dirty="0">
                <a:latin typeface="Gotham" pitchFamily="34" charset="0"/>
                <a:ea typeface="Gotham" pitchFamily="34" charset="-122"/>
                <a:cs typeface="Gotham" pitchFamily="34" charset="-120"/>
              </a:rPr>
              <a:t>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a:t>
            </a:r>
            <a:r>
              <a:rPr lang="en-US" sz="1800" b="1" i="1" dirty="0">
                <a:solidFill>
                  <a:srgbClr val="FAFAFC"/>
                </a:solidFill>
                <a:latin typeface="Gotham" pitchFamily="34" charset="0"/>
                <a:ea typeface="Gotham" pitchFamily="34" charset="-122"/>
                <a:cs typeface="Gotham" pitchFamily="34" charset="-120"/>
              </a:rPr>
              <a:t> </a:t>
            </a:r>
            <a:r>
              <a:rPr lang="en-US" sz="1800" b="1" i="1" dirty="0">
                <a:latin typeface="Gotham" pitchFamily="34" charset="0"/>
                <a:ea typeface="Gotham" pitchFamily="34" charset="-122"/>
                <a:cs typeface="Gotham" pitchFamily="34" charset="-120"/>
              </a:rPr>
              <a:t>&amp;</a:t>
            </a:r>
            <a:r>
              <a:rPr lang="en-US" sz="1800" b="1" i="1" dirty="0">
                <a:solidFill>
                  <a:srgbClr val="FAFAFC"/>
                </a:solidFill>
                <a:latin typeface="Gotham" pitchFamily="34" charset="0"/>
                <a:ea typeface="Gotham" pitchFamily="34" charset="-122"/>
                <a:cs typeface="Gotham" pitchFamily="34" charset="-120"/>
              </a:rPr>
              <a:t> </a:t>
            </a:r>
            <a:r>
              <a:rPr lang="en-US" sz="1800" b="1" i="1" dirty="0">
                <a:latin typeface="Gotham" pitchFamily="34" charset="0"/>
                <a:ea typeface="Gotham" pitchFamily="34" charset="-122"/>
                <a:cs typeface="Gotham" pitchFamily="34" charset="-120"/>
              </a:rPr>
              <a:t>POPSTARS</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de popster die bekend staat om haar iconische videoclips, hits zoals "Oops!... I Did It Again" en "Toxic", en wordt vaak de "Princess of Pop" genoemd?</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351409" y="1145642"/>
            <a:ext cx="4095750" cy="3733353"/>
          </a:xfrm>
          <a:prstGeom prst="rect">
            <a:avLst/>
          </a:prstGeom>
          <a:noFill/>
          <a:ln/>
        </p:spPr>
        <p:txBody>
          <a:bodyPr wrap="square" lIns="0" tIns="0" rIns="0" bIns="0" rtlCol="0" anchor="t"/>
          <a:lstStyle/>
          <a:p>
            <a:pPr algn="l">
              <a:lnSpc>
                <a:spcPts val="1470"/>
              </a:lnSpc>
            </a:pPr>
            <a:r>
              <a:rPr lang="en-US" sz="1100" b="0" dirty="0">
                <a:latin typeface="Gotham" pitchFamily="34" charset="0"/>
                <a:ea typeface="Gotham" pitchFamily="34" charset="-122"/>
                <a:cs typeface="Gotham" pitchFamily="34" charset="-120"/>
              </a:rPr>
              <a:t>Bijen spelen een cruciale rol in ons ecosysteem en zijn essentieel voor de bestuiving van gewassen die we nodig hebben voor ons voedsel. </a:t>
            </a:r>
            <a:endParaRPr lang="en-US" sz="1050" dirty="0"/>
          </a:p>
          <a:p>
            <a:pPr algn="l">
              <a:lnSpc>
                <a:spcPts val="1470"/>
              </a:lnSpc>
            </a:pPr>
            <a:endParaRPr lang="en-US" sz="1050" dirty="0"/>
          </a:p>
          <a:p>
            <a:pPr algn="l">
              <a:lnSpc>
                <a:spcPts val="1470"/>
              </a:lnSpc>
            </a:pPr>
            <a:r>
              <a:rPr lang="en-US" sz="1100" b="0" dirty="0">
                <a:latin typeface="Gotham" pitchFamily="34" charset="0"/>
                <a:ea typeface="Gotham" pitchFamily="34" charset="-122"/>
                <a:cs typeface="Gotham" pitchFamily="34" charset="-120"/>
              </a:rPr>
              <a:t>Helaas worden bijen bedreigd door verlies van leefgebied, ziekten en bestrijdingsmiddelen. Daarom is de Bijenstichting opgericht, die zich inzet om van Nederland weer een geschikte woonplaats voor bijen te maken. </a:t>
            </a:r>
            <a:endParaRPr lang="en-US" sz="1050" dirty="0"/>
          </a:p>
          <a:p>
            <a:pPr algn="l">
              <a:lnSpc>
                <a:spcPts val="1470"/>
              </a:lnSpc>
            </a:pPr>
            <a:endParaRPr lang="en-US" sz="1050" dirty="0"/>
          </a:p>
          <a:p>
            <a:pPr algn="l">
              <a:lnSpc>
                <a:spcPts val="1470"/>
              </a:lnSpc>
            </a:pPr>
            <a:r>
              <a:rPr lang="en-US" sz="1100" b="0" dirty="0">
                <a:latin typeface="Gotham" pitchFamily="34" charset="0"/>
                <a:ea typeface="Gotham" pitchFamily="34" charset="-122"/>
                <a:cs typeface="Gotham" pitchFamily="34" charset="-120"/>
              </a:rPr>
              <a:t>De landbouw is ook voor een belangrijk deel afhankelijk van bestuivers, waarvan de honingbij en de hommel samen tussen de 80 en 90% van alle bestuiving in de landbouw verzorgen. Volgens een studie is 35% van de wereldvoedselproductie afhankelijk van bestuivers.</a:t>
            </a:r>
            <a:endParaRPr lang="en-US" sz="1050" dirty="0"/>
          </a:p>
          <a:p>
            <a:pPr algn="l">
              <a:lnSpc>
                <a:spcPts val="1470"/>
              </a:lnSpc>
            </a:pPr>
            <a:endParaRPr lang="en-US" sz="1050" dirty="0"/>
          </a:p>
          <a:p>
            <a:pPr algn="l">
              <a:lnSpc>
                <a:spcPts val="1470"/>
              </a:lnSpc>
            </a:pPr>
            <a:r>
              <a:rPr lang="en-US" sz="1100" b="0" dirty="0">
                <a:latin typeface="Gotham" pitchFamily="34" charset="0"/>
                <a:ea typeface="Gotham" pitchFamily="34" charset="-122"/>
                <a:cs typeface="Gotham" pitchFamily="34" charset="-120"/>
              </a:rPr>
              <a:t>Hun missie is van groot belang voor de toekomst van ons voedselsysteem en ons ecosysteem.</a:t>
            </a:r>
            <a:endParaRPr lang="en-US" sz="1050" dirty="0"/>
          </a:p>
          <a:p>
            <a:pPr algn="l">
              <a:lnSpc>
                <a:spcPts val="1470"/>
              </a:lnSpc>
            </a:pPr>
            <a:endParaRPr lang="en-US" sz="1050" dirty="0"/>
          </a:p>
          <a:p>
            <a:pPr algn="l">
              <a:lnSpc>
                <a:spcPts val="1470"/>
              </a:lnSpc>
            </a:pPr>
            <a:endParaRPr lang="en-US" sz="1050" dirty="0"/>
          </a:p>
        </p:txBody>
      </p:sp>
      <p:sp>
        <p:nvSpPr>
          <p:cNvPr id="5" name="Text 1"/>
          <p:cNvSpPr/>
          <p:nvPr/>
        </p:nvSpPr>
        <p:spPr>
          <a:xfrm>
            <a:off x="351409" y="529987"/>
            <a:ext cx="3657600" cy="320018"/>
          </a:xfrm>
          <a:prstGeom prst="rect">
            <a:avLst/>
          </a:prstGeom>
          <a:noFill/>
          <a:ln/>
        </p:spPr>
        <p:txBody>
          <a:bodyPr wrap="square" lIns="0" tIns="0" rIns="0" bIns="0" rtlCol="0" anchor="t"/>
          <a:lstStyle/>
          <a:p>
            <a:pPr algn="l">
              <a:lnSpc>
                <a:spcPts val="2520"/>
              </a:lnSpc>
            </a:pPr>
            <a:r>
              <a:rPr lang="en-US" sz="1800" b="0" dirty="0">
                <a:latin typeface="Gotham" pitchFamily="34" charset="0"/>
                <a:ea typeface="Gotham" pitchFamily="34" charset="-122"/>
                <a:cs typeface="Gotham" pitchFamily="34" charset="-120"/>
              </a:rPr>
              <a:t>OVER DE BIJEN</a:t>
            </a:r>
            <a:endParaRPr lang="en-US" sz="1800" dirty="0"/>
          </a:p>
        </p:txBody>
      </p:sp>
      <p:sp>
        <p:nvSpPr>
          <p:cNvPr id="6" name="Text 2"/>
          <p:cNvSpPr/>
          <p:nvPr/>
        </p:nvSpPr>
        <p:spPr>
          <a:xfrm>
            <a:off x="4661973" y="1151343"/>
            <a:ext cx="4572000" cy="2426680"/>
          </a:xfrm>
          <a:prstGeom prst="rect">
            <a:avLst/>
          </a:prstGeom>
          <a:noFill/>
          <a:ln/>
        </p:spPr>
        <p:txBody>
          <a:bodyPr wrap="square" lIns="0" tIns="0" rIns="0" bIns="0" rtlCol="0" anchor="t"/>
          <a:lstStyle/>
          <a:p>
            <a:pPr algn="l">
              <a:lnSpc>
                <a:spcPts val="1470"/>
              </a:lnSpc>
            </a:pPr>
            <a:r>
              <a:rPr lang="en-US" sz="1100" b="0" dirty="0">
                <a:latin typeface="Gotham" pitchFamily="34" charset="0"/>
                <a:ea typeface="Gotham" pitchFamily="34" charset="-122"/>
                <a:cs typeface="Gotham" pitchFamily="34" charset="-120"/>
              </a:rPr>
              <a:t>Om de problematiek rondom de bijen onder de aandacht te brengen, hebben we speciaal deze pubquiz gemaakt. In deze pubquiz vind je de gebruikelijke rondes met vragen én een ronde met vragen over de bij.</a:t>
            </a:r>
            <a:endParaRPr lang="en-US" sz="1050" dirty="0"/>
          </a:p>
          <a:p>
            <a:pPr algn="l">
              <a:lnSpc>
                <a:spcPts val="1470"/>
              </a:lnSpc>
            </a:pPr>
            <a:endParaRPr lang="en-US" sz="1050" dirty="0"/>
          </a:p>
          <a:p>
            <a:pPr algn="l">
              <a:lnSpc>
                <a:spcPts val="1470"/>
              </a:lnSpc>
            </a:pPr>
            <a:r>
              <a:rPr lang="en-US" sz="1100" b="0" dirty="0">
                <a:latin typeface="Gotham" pitchFamily="34" charset="0"/>
                <a:ea typeface="Gotham" pitchFamily="34" charset="-122"/>
                <a:cs typeface="Gotham" pitchFamily="34" charset="-120"/>
              </a:rPr>
              <a:t>Aan het einde van de pubquiz willen we de deelnemers vragen om een kleine donatie te doen aan onze crowdfunding campagne. Want… Alle Bijtjes Helpen!</a:t>
            </a:r>
            <a:endParaRPr lang="en-US" sz="1050" dirty="0"/>
          </a:p>
          <a:p>
            <a:pPr algn="l">
              <a:lnSpc>
                <a:spcPts val="1470"/>
              </a:lnSpc>
            </a:pPr>
            <a:endParaRPr lang="en-US" sz="1050" dirty="0"/>
          </a:p>
          <a:p>
            <a:pPr algn="l">
              <a:lnSpc>
                <a:spcPts val="1470"/>
              </a:lnSpc>
            </a:pPr>
            <a:r>
              <a:rPr lang="en-US" sz="1100" b="1" dirty="0">
                <a:latin typeface="Gotham" pitchFamily="34" charset="0"/>
                <a:ea typeface="Gotham" pitchFamily="34" charset="-122"/>
                <a:cs typeface="Gotham" pitchFamily="34" charset="-120"/>
              </a:rPr>
              <a:t>Meer weten?</a:t>
            </a:r>
            <a:endParaRPr lang="en-US" sz="1050" dirty="0"/>
          </a:p>
          <a:p>
            <a:pPr algn="l">
              <a:lnSpc>
                <a:spcPts val="1470"/>
              </a:lnSpc>
            </a:pPr>
            <a:r>
              <a:rPr lang="en-US" sz="1100" b="0" dirty="0">
                <a:latin typeface="Gotham" pitchFamily="34" charset="0"/>
                <a:ea typeface="Gotham" pitchFamily="34" charset="-122"/>
                <a:cs typeface="Gotham" pitchFamily="34" charset="-120"/>
              </a:rPr>
              <a:t>Ga naar </a:t>
            </a:r>
            <a:r>
              <a:rPr lang="en-US" sz="1100" b="0" u="sng" dirty="0">
                <a:latin typeface="Gotham" pitchFamily="34" charset="0"/>
                <a:ea typeface="Gotham" pitchFamily="34" charset="-122"/>
                <a:cs typeface="Gotham" pitchFamily="34" charset="-120"/>
                <a:hlinkClick r:id="rId4">
                  <a:extLst>
                    <a:ext uri="{A12FA001-AC4F-418D-AE19-62706E023703}">
                      <ahyp:hlinkClr xmlns:ahyp="http://schemas.microsoft.com/office/drawing/2018/hyperlinkcolor" val="tx"/>
                    </a:ext>
                  </a:extLst>
                </a:hlinkClick>
              </a:rPr>
              <a:t>https://allebijtjeshelpen.nu</a:t>
            </a:r>
            <a:r>
              <a:rPr lang="en-US" sz="1100" b="0" dirty="0">
                <a:latin typeface="Gotham" pitchFamily="34" charset="0"/>
                <a:ea typeface="Gotham" pitchFamily="34" charset="-122"/>
                <a:cs typeface="Gotham" pitchFamily="34" charset="-120"/>
              </a:rPr>
              <a:t> voor meer informatie.</a:t>
            </a:r>
            <a:endParaRPr lang="en-US" sz="1050" dirty="0"/>
          </a:p>
          <a:p>
            <a:pPr algn="l">
              <a:lnSpc>
                <a:spcPts val="1470"/>
              </a:lnSpc>
            </a:pPr>
            <a:endParaRPr lang="en-US" sz="1050" dirty="0"/>
          </a:p>
          <a:p>
            <a:pPr algn="l">
              <a:lnSpc>
                <a:spcPts val="1470"/>
              </a:lnSpc>
            </a:pPr>
            <a:r>
              <a:rPr lang="en-US" sz="1100" b="0" dirty="0">
                <a:latin typeface="Gotham" pitchFamily="34" charset="0"/>
                <a:ea typeface="Gotham" pitchFamily="34" charset="-122"/>
                <a:cs typeface="Gotham" pitchFamily="34" charset="-120"/>
              </a:rPr>
              <a:t>Veel plezier met de pubquiz!</a:t>
            </a:r>
            <a:endParaRPr lang="en-US" sz="1050" dirty="0"/>
          </a:p>
        </p:txBody>
      </p:sp>
      <p:sp>
        <p:nvSpPr>
          <p:cNvPr id="7" name="Text 3"/>
          <p:cNvSpPr/>
          <p:nvPr/>
        </p:nvSpPr>
        <p:spPr>
          <a:xfrm>
            <a:off x="4662802" y="535688"/>
            <a:ext cx="3657600" cy="320018"/>
          </a:xfrm>
          <a:prstGeom prst="rect">
            <a:avLst/>
          </a:prstGeom>
          <a:noFill/>
          <a:ln/>
        </p:spPr>
        <p:txBody>
          <a:bodyPr wrap="square" lIns="0" tIns="0" rIns="0" bIns="0" rtlCol="0" anchor="t"/>
          <a:lstStyle/>
          <a:p>
            <a:pPr algn="l">
              <a:lnSpc>
                <a:spcPts val="2520"/>
              </a:lnSpc>
            </a:pPr>
            <a:r>
              <a:rPr lang="en-US" sz="1800" b="0" dirty="0">
                <a:latin typeface="Gotham" pitchFamily="34" charset="0"/>
                <a:ea typeface="Gotham" pitchFamily="34" charset="-122"/>
                <a:cs typeface="Gotham" pitchFamily="34" charset="-120"/>
              </a:rPr>
              <a:t>OVER DEZE PUBQUIZ</a:t>
            </a:r>
            <a:endParaRPr lang="en-US" sz="1800" dirty="0"/>
          </a:p>
        </p:txBody>
      </p:sp>
      <p:pic>
        <p:nvPicPr>
          <p:cNvPr id="8" name="Image 1" descr="https://pitch-assets-ccb95893-de3f-4266-973c-20049231b248.s3.eu-west-1.amazonaws.com/5bf61e47-e091-4142-bdaa-749db5503090?pitch-bytes=259553&amp;pitch-content-type=image%2Fpng"/>
          <p:cNvPicPr>
            <a:picLocks noChangeAspect="1"/>
          </p:cNvPicPr>
          <p:nvPr/>
        </p:nvPicPr>
        <p:blipFill>
          <a:blip r:embed="rId5"/>
          <a:srcRect/>
          <a:stretch/>
        </p:blipFill>
        <p:spPr>
          <a:xfrm>
            <a:off x="7859066" y="3848244"/>
            <a:ext cx="884870" cy="1032897"/>
          </a:xfrm>
          <a:prstGeom prst="rect">
            <a:avLst/>
          </a:prstGeom>
        </p:spPr>
      </p:pic>
      <p:pic>
        <p:nvPicPr>
          <p:cNvPr id="9" name="Image 2" descr="https://pitch-assets-ccb95893-de3f-4266-973c-20049231b248.s3.eu-west-1.amazonaws.com/try-pitch-pdf-export-logo.svg">
            <a:hlinkClick r:id="rId6"/>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Nederlandse zangeres scoorde in de jaren negentig grote hits zoals "Niet of nooit geweest" en "Ruthless Queen"?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13037"/>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3</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popster staat bekend om haar excentrieke stijl, hits zoals "Bad Romance" en "Poker Face", en wordt vaak de "Mother Monster" genoemd?</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4</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de popster die wereldwijd bekend is om haar krachtige vocale bereik en hits als "Hero" en "We Belong Together"?</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5</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bekende Amsterdamse club vond het legendarische housefeest "Multigroove" regelmatig plaats in de jaren negentig?</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6</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popster, bekend om haar krachtige en emotionele ballads, heeft hits zoals "I Will Always Love You" en "Greatest Love of All"?</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7</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beroemde Amerikaanse rockband trad in 1992 op in het Amsterdamse Concertgebouw en nam dat optreden op voor hun livealbum "Alive III"?</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8</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de popster die bekend staat om haar extravagante outfits, catchy nummers zoals "Bad Romance" en "Born This Way", en haar inzet voor LGBTQ+-rechten?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9</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popster, ook wel "The Material Girl" genoemd, heeft een lange en succesvolle carrière met hits als "Like a Virgin" en "Vogue"?</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10</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bekend muziekfestival in Amsterdam werd in 1993 voor het eerst georganiseerd en groeide uit tot een jaarlijks evenement met optredens van wereldberoemde artiesten?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Nederlandse zanger, geboren in Amsterdam, bracht in 1997 het nummer "Zonder jou" uit, dat een grote hit werd en tot op de dag van vandaag een klassieker is?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363558"/>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FILMS</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 beroemd Amsterdams theater vond in 1998 de wereldpremière plaats van de musical "The Lion King"?</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361411"/>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GEBOUWEN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iconisch gebouw is te vinden in Parijs en staat bekend om zijn indrukwekkende ijzeren constructie en uitkijkpunt over de stad?</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 beroemd gebouw in India bevinden zich prachtige witmarmeren koepels en is een van de zeven wereldwonderen?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3</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het futuristische gebouw in Dubai dat bekendstaat om zijn unieke vorm en adembenemend uitzicht op de stad?</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4</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historisch gebouw in Rome is een amfitheater dat ooit werd gebruikt voor gladiatorengevechten en staat bekend om zijn architecturale pracht?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5</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 wereldberoemd gebouw in New York bevindt zich een observatiedek dat een panoramisch uitzicht biedt op de stad?</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6</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het bekende operagebouw in Sydney met zijn opvallende zeilachtige dakstructuur?</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7</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 imposant gebouw in Egypte bevindt zich de Grote Sfinx en zijn de grote piramides van Gizeh te bewonderen?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8</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beroemd gebouw in San Francisco is bekend om zijn oranje kleur en indrukwekkende suspensiebrug die de baai overspant?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70"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203446"/>
            <a:ext cx="7315200" cy="74295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film uit 1972 speelt Marlon Brando de iconische rol van Don Vito Corleone?</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9</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het historische kasteel in Schotland dat bekendstaat om zijn imposante architectuur en wordt geassocieerd met legendes en mysteries?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10</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 opvallend gebouw in Rio de Janeiro, Brazilië, bevindt zich een groot standbeeld van Christus de Verlosser?</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moderne gebouw in China staat bekend om zijn unieke ontwerp dat lijkt op een gigantische vogel?</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Wat is de naam van het beroemde museum in Parijs dat een uitgebreide collectie kunstwerken herbergt, waaronder de Mona Lisa?</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368669"/>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DIEREN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vogel heeft het vermogen om zijn verenkleed van kleur te veranderen, afhankelijk van zijn gemoedstoestand en om indruk te maken op potentiële partners?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zoogdier staat bekend om zijn buitengewone zintuigen en kan sonar gebruiken om objecten in zijn omgeving te detecteren?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3</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dier heeft de verbazingwekkende vaardigheid om tot wel 30.000 kilometer te migreren en precies terug te keren naar dezelfde plek waar het geboren is?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4</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dier heeft het vermogen om zijn lichaam volledig aan te passen aan extreme temperaturen en kan overleven in zowel ijskoude als snikhete omgevingen?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5</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insect staat bekend om zijn opmerkelijke transformatieproces, waarbij het zich ontwikkelt vanuit een cocon?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film uit 1994, geregisseerd door Quentin Tarantino, staat bekend om zijn gewelddadige scènes en memorabele cast?</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0" y="0"/>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6</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zoogdier heeft de unieke eigenschap om giftig speeksel te produceren en het in zijn vacht te smeren als verdedigingsmechanisme?</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7</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dier heeft de buitengewone vaardigheid om in één enkele sprong grote afstanden af te leggen en tot wel 10 keer zijn eigen lichaamslengte te overbruggen?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8</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zeezoogdier heeft de opmerkelijke eigenschap om via echolocatie prooien te lokaliseren en te communiceren met andere leden van zijn groep?</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9</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reptiel heeft het vermogen om zijn staart af te werpen als een vorm van zelfverdediging en deze later weer te laten aangroeien?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10</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1831971"/>
            <a:ext cx="7315200" cy="148590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dier staat bekend om zijn verbazingwekkende camouflage-vaardigheden, waardoor het perfect kan opgaan in zijn omgeving?</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12</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 vogelsoort heeft de opmerkelijke eigenschap om complexe melodieën te leren en imiteren, inclusief menselijke spraak?</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36608" y="0"/>
            <a:ext cx="9141632" cy="5141479"/>
          </a:xfrm>
          <a:prstGeom prst="rect">
            <a:avLst/>
          </a:prstGeom>
        </p:spPr>
      </p:pic>
      <p:sp>
        <p:nvSpPr>
          <p:cNvPr id="4" name="Text 0"/>
          <p:cNvSpPr/>
          <p:nvPr/>
        </p:nvSpPr>
        <p:spPr>
          <a:xfrm>
            <a:off x="457200" y="1017094"/>
            <a:ext cx="8229600" cy="804862"/>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MUZIEKRONDE</a:t>
            </a:r>
            <a:endParaRPr lang="en-US" sz="4500" dirty="0"/>
          </a:p>
        </p:txBody>
      </p:sp>
      <p:sp>
        <p:nvSpPr>
          <p:cNvPr id="5" name="Text 1"/>
          <p:cNvSpPr/>
          <p:nvPr/>
        </p:nvSpPr>
        <p:spPr>
          <a:xfrm>
            <a:off x="3200400" y="1929144"/>
            <a:ext cx="2743200" cy="480045"/>
          </a:xfrm>
          <a:prstGeom prst="rect">
            <a:avLst/>
          </a:prstGeom>
          <a:noFill/>
          <a:ln/>
        </p:spPr>
        <p:txBody>
          <a:bodyPr wrap="none" lIns="0" tIns="0" rIns="0" bIns="0" rtlCol="0" anchor="t">
            <a:spAutoFit/>
          </a:bodyPr>
          <a:lstStyle/>
          <a:p>
            <a:pPr algn="ctr">
              <a:lnSpc>
                <a:spcPts val="1890"/>
              </a:lnSpc>
            </a:pPr>
            <a:r>
              <a:rPr lang="en-US" sz="1400" b="0" dirty="0">
                <a:solidFill>
                  <a:srgbClr val="545465"/>
                </a:solidFill>
                <a:latin typeface="Gotham" pitchFamily="34" charset="0"/>
                <a:ea typeface="Gotham" pitchFamily="34" charset="-122"/>
                <a:cs typeface="Gotham" pitchFamily="34" charset="-120"/>
              </a:rPr>
              <a:t>Quizmaster…</a:t>
            </a:r>
            <a:endParaRPr lang="en-US" sz="1350" dirty="0"/>
          </a:p>
          <a:p>
            <a:pPr algn="ctr">
              <a:lnSpc>
                <a:spcPts val="1890"/>
              </a:lnSpc>
            </a:pPr>
            <a:r>
              <a:rPr lang="en-US" sz="1400" b="0" u="sng" dirty="0">
                <a:solidFill>
                  <a:srgbClr val="66A9FF"/>
                </a:solidFill>
                <a:latin typeface="Gotham" pitchFamily="34" charset="0"/>
                <a:ea typeface="Gotham" pitchFamily="34" charset="-122"/>
                <a:cs typeface="Gotham" pitchFamily="34" charset="-120"/>
                <a:hlinkClick r:id="rId4">
                  <a:extLst>
                    <a:ext uri="{A12FA001-AC4F-418D-AE19-62706E023703}">
                      <ahyp:hlinkClr xmlns:ahyp="http://schemas.microsoft.com/office/drawing/2018/hyperlinkcolor" val="tx"/>
                    </a:ext>
                  </a:extLst>
                </a:hlinkClick>
              </a:rPr>
              <a:t>Klik hier voor de playlist!</a:t>
            </a:r>
            <a:endParaRPr lang="en-US" sz="1350" dirty="0"/>
          </a:p>
        </p:txBody>
      </p:sp>
      <p:pic>
        <p:nvPicPr>
          <p:cNvPr id="6" name="Image 1"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1987" y="2021"/>
            <a:ext cx="9141632" cy="5141479"/>
          </a:xfrm>
          <a:prstGeom prst="rect">
            <a:avLst/>
          </a:prstGeom>
        </p:spPr>
      </p:pic>
      <p:sp>
        <p:nvSpPr>
          <p:cNvPr id="4" name="Text 0"/>
          <p:cNvSpPr/>
          <p:nvPr/>
        </p:nvSpPr>
        <p:spPr>
          <a:xfrm>
            <a:off x="454029" y="980813"/>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FILMS</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463" y="833658"/>
            <a:ext cx="3657600" cy="186631"/>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1298039" y="1067671"/>
            <a:ext cx="7315200" cy="3268898"/>
          </a:xfrm>
          <a:prstGeom prst="rect">
            <a:avLst/>
          </a:prstGeom>
          <a:noFill/>
          <a:ln/>
        </p:spPr>
        <p:txBody>
          <a:bodyPr wrap="square" lIns="0" tIns="0" rIns="0" bIns="0" rtlCol="0" anchor="ctr"/>
          <a:lstStyle/>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The Godfather</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Pulp Fiction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Inception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Star Wars</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The Matrix</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Zombieland</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Back to the Future</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Forrest Gump</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The Lion King</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The Dark Knight</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The Grand Budapest Hotel</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114598"/>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BIJTJES</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3</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recente sciencefictionfilm uit 2010 droomt een team van inbrekers in de geest van anderen om informatie te stelen?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907292" y="443972"/>
            <a:ext cx="3657600" cy="186631"/>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548640" y="84541"/>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BIJTJES</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70</a:t>
            </a:fld>
            <a:endParaRPr lang="en-US"/>
          </a:p>
        </p:txBody>
      </p:sp>
      <p:sp>
        <p:nvSpPr>
          <p:cNvPr id="9" name="Text 2">
            <a:extLst>
              <a:ext uri="{FF2B5EF4-FFF2-40B4-BE49-F238E27FC236}">
                <a16:creationId xmlns:a16="http://schemas.microsoft.com/office/drawing/2014/main" id="{5BC9CCEE-42E4-4DA6-B2D3-78AB62070F1A}"/>
              </a:ext>
            </a:extLst>
          </p:cNvPr>
          <p:cNvSpPr/>
          <p:nvPr/>
        </p:nvSpPr>
        <p:spPr>
          <a:xfrm>
            <a:off x="473811" y="537287"/>
            <a:ext cx="8575575" cy="3954884"/>
          </a:xfrm>
          <a:prstGeom prst="rect">
            <a:avLst/>
          </a:prstGeom>
          <a:noFill/>
          <a:ln/>
        </p:spPr>
        <p:txBody>
          <a:bodyPr wrap="square" lIns="0" tIns="0" rIns="0" bIns="0" rtlCol="0" anchor="ctr"/>
          <a:lstStyle/>
          <a:p>
            <a:pPr marL="190500" indent="-190500" algn="l">
              <a:lnSpc>
                <a:spcPts val="1755"/>
              </a:lnSpc>
              <a:buSzPct val="100000"/>
              <a:buFont typeface="+mj-lt"/>
              <a:buAutoNum type="arabicPeriod"/>
            </a:pPr>
            <a:r>
              <a:rPr lang="en-US" sz="1350" b="1" kern="0" spc="-24" dirty="0" err="1">
                <a:latin typeface="Gotham" pitchFamily="34" charset="0"/>
                <a:ea typeface="Gotham" pitchFamily="34" charset="-122"/>
                <a:cs typeface="Gotham" pitchFamily="34" charset="-120"/>
              </a:rPr>
              <a:t>Vier</a:t>
            </a:r>
            <a:r>
              <a:rPr lang="en-US" sz="1350" b="1" kern="0" spc="-24" dirty="0">
                <a:latin typeface="Gotham" pitchFamily="34" charset="0"/>
                <a:ea typeface="Gotham" pitchFamily="34" charset="-122"/>
                <a:cs typeface="Gotham" pitchFamily="34" charset="-120"/>
              </a:rPr>
              <a:t> </a:t>
            </a:r>
            <a:endParaRPr lang="en-US" sz="1350" b="1" dirty="0"/>
          </a:p>
          <a:p>
            <a:pPr marL="190500" indent="-190500" algn="l">
              <a:lnSpc>
                <a:spcPts val="1755"/>
              </a:lnSpc>
              <a:buSzPct val="100000"/>
              <a:buFont typeface="+mj-lt"/>
              <a:buAutoNum type="arabicPeriod"/>
            </a:pPr>
            <a:r>
              <a:rPr lang="en-US" sz="1350" b="1" kern="0" spc="-24" dirty="0">
                <a:latin typeface="Gotham" pitchFamily="34" charset="0"/>
                <a:ea typeface="Gotham" pitchFamily="34" charset="-122"/>
                <a:cs typeface="Gotham" pitchFamily="34" charset="-120"/>
              </a:rPr>
              <a:t>359: 29 </a:t>
            </a:r>
            <a:r>
              <a:rPr lang="en-US" sz="1350" b="1" kern="0" spc="-24" dirty="0" err="1">
                <a:latin typeface="Gotham" pitchFamily="34" charset="0"/>
                <a:ea typeface="Gotham" pitchFamily="34" charset="-122"/>
                <a:cs typeface="Gotham" pitchFamily="34" charset="-120"/>
              </a:rPr>
              <a:t>hommelsoorten</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en</a:t>
            </a:r>
            <a:r>
              <a:rPr lang="en-US" sz="1350" b="1" kern="0" spc="-24" dirty="0">
                <a:latin typeface="Gotham" pitchFamily="34" charset="0"/>
                <a:ea typeface="Gotham" pitchFamily="34" charset="-122"/>
                <a:cs typeface="Gotham" pitchFamily="34" charset="-120"/>
              </a:rPr>
              <a:t> 330 </a:t>
            </a:r>
            <a:r>
              <a:rPr lang="en-US" sz="1350" b="1" kern="0" spc="-24" dirty="0" err="1">
                <a:latin typeface="Gotham" pitchFamily="34" charset="0"/>
                <a:ea typeface="Gotham" pitchFamily="34" charset="-122"/>
                <a:cs typeface="Gotham" pitchFamily="34" charset="-120"/>
              </a:rPr>
              <a:t>soorten</a:t>
            </a:r>
            <a:r>
              <a:rPr lang="en-US" sz="1350" b="1" kern="0" spc="-24" dirty="0">
                <a:latin typeface="Gotham" pitchFamily="34" charset="0"/>
                <a:ea typeface="Gotham" pitchFamily="34" charset="-122"/>
                <a:cs typeface="Gotham" pitchFamily="34" charset="-120"/>
              </a:rPr>
              <a:t> solitaire </a:t>
            </a:r>
            <a:r>
              <a:rPr lang="en-US" sz="1350" b="1" kern="0" spc="-24" dirty="0" err="1">
                <a:latin typeface="Gotham" pitchFamily="34" charset="0"/>
                <a:ea typeface="Gotham" pitchFamily="34" charset="-122"/>
                <a:cs typeface="Gotham" pitchFamily="34" charset="-120"/>
              </a:rPr>
              <a:t>bijen</a:t>
            </a:r>
            <a:r>
              <a:rPr lang="en-US" sz="1350" b="1" kern="0" spc="-24" dirty="0">
                <a:latin typeface="Gotham" pitchFamily="34" charset="0"/>
                <a:ea typeface="Gotham" pitchFamily="34" charset="-122"/>
                <a:cs typeface="Gotham" pitchFamily="34" charset="-120"/>
              </a:rPr>
              <a:t>.</a:t>
            </a:r>
            <a:endParaRPr lang="en-US" sz="1350" b="1" dirty="0"/>
          </a:p>
          <a:p>
            <a:pPr marL="190500" indent="-190500" algn="l">
              <a:lnSpc>
                <a:spcPts val="1755"/>
              </a:lnSpc>
              <a:buSzPct val="100000"/>
              <a:buFont typeface="+mj-lt"/>
              <a:buAutoNum type="arabicPeriod"/>
            </a:pPr>
            <a:r>
              <a:rPr lang="en-US" sz="1350" b="1" kern="0" spc="-24" dirty="0">
                <a:latin typeface="Gotham" pitchFamily="34" charset="0"/>
                <a:ea typeface="Gotham" pitchFamily="34" charset="-122"/>
                <a:cs typeface="Gotham" pitchFamily="34" charset="-120"/>
              </a:rPr>
              <a:t>Ja. </a:t>
            </a:r>
          </a:p>
          <a:p>
            <a:pPr marL="190500" indent="-190500" algn="l">
              <a:lnSpc>
                <a:spcPts val="1755"/>
              </a:lnSpc>
              <a:buSzPct val="100000"/>
              <a:buFont typeface="+mj-lt"/>
              <a:buAutoNum type="arabicPeriod"/>
            </a:pPr>
            <a:r>
              <a:rPr lang="en-US" sz="1350" b="1" kern="0" spc="-24" dirty="0" err="1">
                <a:latin typeface="Gotham" pitchFamily="34" charset="0"/>
                <a:ea typeface="Gotham" pitchFamily="34" charset="-122"/>
                <a:cs typeface="Gotham" pitchFamily="34" charset="-120"/>
              </a:rPr>
              <a:t>Honingbijen</a:t>
            </a:r>
            <a:r>
              <a:rPr lang="en-US" sz="1350" b="1" kern="0" spc="-24" dirty="0">
                <a:latin typeface="Gotham" pitchFamily="34" charset="0"/>
                <a:ea typeface="Gotham" pitchFamily="34" charset="-122"/>
                <a:cs typeface="Gotham" pitchFamily="34" charset="-120"/>
              </a:rPr>
              <a:t> leven in grote kolonies, terwijl solitaire bijen individueel leven en hun eigen </a:t>
            </a:r>
            <a:r>
              <a:rPr lang="en-US" sz="1350" b="1" kern="0" spc="-24" dirty="0" err="1">
                <a:latin typeface="Gotham" pitchFamily="34" charset="0"/>
                <a:ea typeface="Gotham" pitchFamily="34" charset="-122"/>
                <a:cs typeface="Gotham" pitchFamily="34" charset="-120"/>
              </a:rPr>
              <a:t>nesten</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bouwen</a:t>
            </a:r>
            <a:endParaRPr lang="en-US" sz="1350" b="1" kern="0" spc="-24" dirty="0">
              <a:latin typeface="Gotham" pitchFamily="34" charset="0"/>
              <a:ea typeface="Gotham" pitchFamily="34" charset="-122"/>
              <a:cs typeface="Gotham" pitchFamily="34" charset="-120"/>
            </a:endParaRPr>
          </a:p>
          <a:p>
            <a:pPr marL="190500" indent="-190500" algn="l">
              <a:lnSpc>
                <a:spcPts val="1755"/>
              </a:lnSpc>
              <a:buSzPct val="100000"/>
              <a:buFont typeface="+mj-lt"/>
              <a:buAutoNum type="arabicPeriod"/>
            </a:pPr>
            <a:r>
              <a:rPr lang="en-US" sz="1350" b="1" kern="0" spc="-24" dirty="0" err="1">
                <a:latin typeface="Gotham" pitchFamily="34" charset="0"/>
                <a:ea typeface="Gotham" pitchFamily="34" charset="-122"/>
              </a:rPr>
              <a:t>Waar</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Nieuw</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geboren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hommelkoninginnen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zoeken</a:t>
            </a:r>
            <a:r>
              <a:rPr lang="en-US" sz="1350" b="1" kern="0" spc="-24" dirty="0">
                <a:latin typeface="Gotham" pitchFamily="34" charset="0"/>
                <a:ea typeface="Gotham" pitchFamily="34" charset="-122"/>
              </a:rPr>
              <a:t> in het </a:t>
            </a:r>
            <a:r>
              <a:rPr lang="en-US" sz="1350" b="1" kern="0" spc="-24" dirty="0" err="1">
                <a:latin typeface="Gotham" pitchFamily="34" charset="0"/>
                <a:ea typeface="Gotham" pitchFamily="34" charset="-122"/>
              </a:rPr>
              <a:t>najaar</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overwinterplekje</a:t>
            </a:r>
            <a:r>
              <a:rPr lang="en-US" sz="1350" b="1" kern="0" spc="-24" dirty="0">
                <a:latin typeface="Gotham" pitchFamily="34" charset="0"/>
                <a:ea typeface="Gotham" pitchFamily="34" charset="-122"/>
              </a:rPr>
              <a:t>. In het </a:t>
            </a:r>
            <a:r>
              <a:rPr lang="en-US" sz="1350" b="1" kern="0" spc="-24" dirty="0" err="1">
                <a:latin typeface="Gotham" pitchFamily="34" charset="0"/>
                <a:ea typeface="Gotham" pitchFamily="34" charset="-122"/>
              </a:rPr>
              <a:t>voorjaar</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komen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ze</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weer</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tevoorschijn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beginnen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ze</a:t>
            </a:r>
            <a:r>
              <a:rPr lang="en-US" sz="1350" b="1" kern="0" spc="-24" dirty="0">
                <a:latin typeface="Gotham" pitchFamily="34" charset="0"/>
                <a:ea typeface="Gotham" pitchFamily="34" charset="-122"/>
              </a:rPr>
              <a:t> pas met het </a:t>
            </a:r>
            <a:r>
              <a:rPr lang="en-US" sz="1350" b="1" kern="0" spc="-24" dirty="0" err="1">
                <a:latin typeface="Gotham" pitchFamily="34" charset="0"/>
                <a:ea typeface="Gotham" pitchFamily="34" charset="-122"/>
              </a:rPr>
              <a:t>bouwen</a:t>
            </a:r>
            <a:r>
              <a:rPr lang="en-US" sz="1350" b="1" kern="0" spc="-24" dirty="0">
                <a:latin typeface="Gotham" pitchFamily="34" charset="0"/>
                <a:ea typeface="Gotham" pitchFamily="34" charset="-122"/>
              </a:rPr>
              <a:t> van </a:t>
            </a:r>
            <a:r>
              <a:rPr lang="en-US" sz="1350" b="1" kern="0" spc="-24" dirty="0" err="1">
                <a:latin typeface="Gotham" pitchFamily="34" charset="0"/>
                <a:ea typeface="Gotham" pitchFamily="34" charset="-122"/>
              </a:rPr>
              <a:t>een</a:t>
            </a:r>
            <a:r>
              <a:rPr lang="en-US" sz="1350" b="1" kern="0" spc="-24" dirty="0">
                <a:latin typeface="Gotham" pitchFamily="34" charset="0"/>
                <a:ea typeface="Gotham" pitchFamily="34" charset="-122"/>
              </a:rPr>
              <a:t> nest. Ook </a:t>
            </a:r>
            <a:r>
              <a:rPr lang="en-US" sz="1350" b="1" kern="0" spc="-24" dirty="0" err="1">
                <a:latin typeface="Gotham" pitchFamily="34" charset="0"/>
                <a:ea typeface="Gotham" pitchFamily="34" charset="-122"/>
              </a:rPr>
              <a:t>sommige</a:t>
            </a:r>
            <a:r>
              <a:rPr lang="en-US" sz="1350" b="1" kern="0" spc="-24" dirty="0">
                <a:latin typeface="Gotham" pitchFamily="34" charset="0"/>
                <a:ea typeface="Gotham" pitchFamily="34" charset="-122"/>
              </a:rPr>
              <a:t> solitaire </a:t>
            </a:r>
            <a:r>
              <a:rPr lang="en-US" sz="1350" b="1" kern="0" spc="-24" dirty="0" err="1">
                <a:latin typeface="Gotham" pitchFamily="34" charset="0"/>
                <a:ea typeface="Gotham" pitchFamily="34" charset="-122"/>
              </a:rPr>
              <a:t>bijen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overwinteren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als</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volwassen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exemplaar</a:t>
            </a:r>
            <a:endParaRPr lang="en-US" sz="1350" b="1" kern="0" spc="-24" dirty="0">
              <a:latin typeface="Gotham" pitchFamily="34" charset="0"/>
              <a:ea typeface="Gotham" pitchFamily="34" charset="-122"/>
            </a:endParaRPr>
          </a:p>
          <a:p>
            <a:pPr marL="190500" indent="-190500" algn="l">
              <a:lnSpc>
                <a:spcPts val="1755"/>
              </a:lnSpc>
              <a:buSzPct val="100000"/>
              <a:buFont typeface="+mj-lt"/>
              <a:buAutoNum type="arabicPeriod"/>
            </a:pPr>
            <a:r>
              <a:rPr lang="en-US" sz="1350" b="1" kern="0" spc="-24" dirty="0">
                <a:latin typeface="Gotham" pitchFamily="34" charset="0"/>
                <a:ea typeface="Gotham" pitchFamily="34" charset="-122"/>
              </a:rPr>
              <a:t>B. Ze </a:t>
            </a:r>
            <a:r>
              <a:rPr lang="en-US" sz="1350" b="1" kern="0" spc="-24" dirty="0" err="1">
                <a:latin typeface="Gotham" pitchFamily="34" charset="0"/>
                <a:ea typeface="Gotham" pitchFamily="34" charset="-122"/>
              </a:rPr>
              <a:t>sluiten</a:t>
            </a:r>
            <a:r>
              <a:rPr lang="en-US" sz="1350" b="1" kern="0" spc="-24" dirty="0">
                <a:latin typeface="Gotham" pitchFamily="34" charset="0"/>
                <a:ea typeface="Gotham" pitchFamily="34" charset="-122"/>
              </a:rPr>
              <a:t> er </a:t>
            </a:r>
            <a:r>
              <a:rPr lang="en-US" sz="1350" b="1" kern="0" spc="-24" dirty="0" err="1">
                <a:latin typeface="Gotham" pitchFamily="34" charset="0"/>
                <a:ea typeface="Gotham" pitchFamily="34" charset="-122"/>
              </a:rPr>
              <a:t>een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broedcel</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kamertje</a:t>
            </a:r>
            <a:r>
              <a:rPr lang="en-US" sz="1350" b="1" kern="0" spc="-24" dirty="0">
                <a:latin typeface="Gotham" pitchFamily="34" charset="0"/>
                <a:ea typeface="Gotham" pitchFamily="34" charset="-122"/>
              </a:rPr>
              <a:t> met </a:t>
            </a:r>
            <a:r>
              <a:rPr lang="en-US" sz="1350" b="1" kern="0" spc="-24" dirty="0" err="1">
                <a:latin typeface="Gotham" pitchFamily="34" charset="0"/>
                <a:ea typeface="Gotham" pitchFamily="34" charset="-122"/>
              </a:rPr>
              <a:t>daarin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één</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eitje</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en</a:t>
            </a:r>
            <a:r>
              <a:rPr lang="en-US" sz="1350" b="1" kern="0" spc="-24" dirty="0">
                <a:latin typeface="Gotham" pitchFamily="34" charset="0"/>
                <a:ea typeface="Gotham" pitchFamily="34" charset="-122"/>
              </a:rPr>
              <a:t> wat </a:t>
            </a:r>
            <a:r>
              <a:rPr lang="en-US" sz="1350" b="1" kern="0" spc="-24" dirty="0" err="1">
                <a:latin typeface="Gotham" pitchFamily="34" charset="0"/>
                <a:ea typeface="Gotham" pitchFamily="34" charset="-122"/>
              </a:rPr>
              <a:t>stuifmeel</a:t>
            </a:r>
            <a:r>
              <a:rPr lang="en-US" sz="1350" b="1" kern="0" spc="-24" dirty="0">
                <a:latin typeface="Gotham" pitchFamily="34" charset="0"/>
                <a:ea typeface="Gotham" pitchFamily="34" charset="-122"/>
              </a:rPr>
              <a:t>) mee </a:t>
            </a:r>
            <a:r>
              <a:rPr lang="en-US" sz="1350" b="1" kern="0" spc="-24" dirty="0" err="1">
                <a:latin typeface="Gotham" pitchFamily="34" charset="0"/>
                <a:ea typeface="Gotham" pitchFamily="34" charset="-122"/>
              </a:rPr>
              <a:t>af</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evenals</a:t>
            </a:r>
            <a:r>
              <a:rPr lang="en-US" sz="1350" b="1" kern="0" spc="-24" dirty="0">
                <a:latin typeface="Gotham" pitchFamily="34" charset="0"/>
                <a:ea typeface="Gotham" pitchFamily="34" charset="-122"/>
              </a:rPr>
              <a:t> de ingang van het nest, </a:t>
            </a:r>
            <a:r>
              <a:rPr lang="en-US" sz="1350" b="1" kern="0" spc="-24" dirty="0" err="1">
                <a:latin typeface="Gotham" pitchFamily="34" charset="0"/>
                <a:ea typeface="Gotham" pitchFamily="34" charset="-122"/>
              </a:rPr>
              <a:t>als</a:t>
            </a:r>
            <a:r>
              <a:rPr lang="en-US" sz="1350" b="1" kern="0" spc="-24" dirty="0">
                <a:latin typeface="Gotham" pitchFamily="34" charset="0"/>
                <a:ea typeface="Gotham" pitchFamily="34" charset="-122"/>
              </a:rPr>
              <a:t> alle </a:t>
            </a:r>
            <a:r>
              <a:rPr lang="en-US" sz="1350" b="1" kern="0" spc="-24" dirty="0" err="1">
                <a:latin typeface="Gotham" pitchFamily="34" charset="0"/>
                <a:ea typeface="Gotham" pitchFamily="34" charset="-122"/>
              </a:rPr>
              <a:t>eitjes</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gelegd</a:t>
            </a:r>
            <a:r>
              <a:rPr lang="en-US" sz="1350" b="1" kern="0" spc="-24" dirty="0">
                <a:latin typeface="Gotham" pitchFamily="34" charset="0"/>
                <a:ea typeface="Gotham" pitchFamily="34" charset="-122"/>
              </a:rPr>
              <a:t> </a:t>
            </a:r>
            <a:r>
              <a:rPr lang="en-US" sz="1350" b="1" kern="0" spc="-24" dirty="0" err="1">
                <a:latin typeface="Gotham" pitchFamily="34" charset="0"/>
                <a:ea typeface="Gotham" pitchFamily="34" charset="-122"/>
              </a:rPr>
              <a:t>zijn</a:t>
            </a:r>
            <a:r>
              <a:rPr lang="en-US" sz="1350" b="1" kern="0" spc="-24" dirty="0">
                <a:latin typeface="Gotham" pitchFamily="34" charset="0"/>
                <a:ea typeface="Gotham" pitchFamily="34" charset="-122"/>
              </a:rPr>
              <a:t>.</a:t>
            </a:r>
            <a:endParaRPr lang="en-US" sz="1350" b="1" dirty="0"/>
          </a:p>
          <a:p>
            <a:pPr marL="190500" indent="-190500" algn="l">
              <a:lnSpc>
                <a:spcPts val="1755"/>
              </a:lnSpc>
              <a:buSzPct val="100000"/>
              <a:buFont typeface="+mj-lt"/>
              <a:buAutoNum type="arabicPeriod"/>
            </a:pPr>
            <a:r>
              <a:rPr lang="en-US" sz="1350" b="1" kern="0" spc="-24" dirty="0">
                <a:latin typeface="Gotham" pitchFamily="34" charset="0"/>
                <a:ea typeface="Gotham" pitchFamily="34" charset="-122"/>
                <a:cs typeface="Gotham" pitchFamily="34" charset="-120"/>
              </a:rPr>
              <a:t>C. </a:t>
            </a:r>
            <a:r>
              <a:rPr lang="en-US" sz="1350" b="1" kern="0" spc="-24" dirty="0" err="1">
                <a:latin typeface="Gotham" pitchFamily="34" charset="0"/>
                <a:ea typeface="Gotham" pitchFamily="34" charset="-122"/>
                <a:cs typeface="Gotham" pitchFamily="34" charset="-120"/>
              </a:rPr>
              <a:t>Genoeg</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voedsel</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overal</a:t>
            </a:r>
            <a:r>
              <a:rPr lang="en-US" sz="1350" b="1" kern="0" spc="-24" dirty="0">
                <a:latin typeface="Gotham" pitchFamily="34" charset="0"/>
                <a:ea typeface="Gotham" pitchFamily="34" charset="-122"/>
                <a:cs typeface="Gotham" pitchFamily="34" charset="-120"/>
              </a:rPr>
              <a:t> is </a:t>
            </a:r>
            <a:r>
              <a:rPr lang="en-US" sz="1350" b="1" kern="0" spc="-24" dirty="0" err="1">
                <a:latin typeface="Gotham" pitchFamily="34" charset="0"/>
                <a:ea typeface="Gotham" pitchFamily="34" charset="-122"/>
                <a:cs typeface="Gotham" pitchFamily="34" charset="-120"/>
              </a:rPr>
              <a:t>voor</a:t>
            </a:r>
            <a:r>
              <a:rPr lang="en-US" sz="1350" b="1" kern="0" spc="-24" dirty="0">
                <a:latin typeface="Gotham" pitchFamily="34" charset="0"/>
                <a:ea typeface="Gotham" pitchFamily="34" charset="-122"/>
                <a:cs typeface="Gotham" pitchFamily="34" charset="-120"/>
              </a:rPr>
              <a:t> hen </a:t>
            </a:r>
            <a:r>
              <a:rPr lang="en-US" sz="1350" b="1" kern="0" spc="-24" dirty="0" err="1">
                <a:latin typeface="Gotham" pitchFamily="34" charset="0"/>
                <a:ea typeface="Gotham" pitchFamily="34" charset="-122"/>
                <a:cs typeface="Gotham" pitchFamily="34" charset="-120"/>
              </a:rPr>
              <a:t>dus</a:t>
            </a:r>
            <a:r>
              <a:rPr lang="en-US" sz="1350" b="1" kern="0" spc="-24" dirty="0">
                <a:latin typeface="Gotham" pitchFamily="34" charset="0"/>
                <a:ea typeface="Gotham" pitchFamily="34" charset="-122"/>
                <a:cs typeface="Gotham" pitchFamily="34" charset="-120"/>
              </a:rPr>
              <a:t> heel </a:t>
            </a:r>
            <a:r>
              <a:rPr lang="en-US" sz="1350" b="1" kern="0" spc="-24" dirty="0" err="1">
                <a:latin typeface="Gotham" pitchFamily="34" charset="0"/>
                <a:ea typeface="Gotham" pitchFamily="34" charset="-122"/>
                <a:cs typeface="Gotham" pitchFamily="34" charset="-120"/>
              </a:rPr>
              <a:t>belangrijk</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Honingbijen</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daarentegen</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kunnen</a:t>
            </a:r>
            <a:r>
              <a:rPr lang="en-US" sz="1350" b="1" kern="0" spc="-24" dirty="0">
                <a:latin typeface="Gotham" pitchFamily="34" charset="0"/>
                <a:ea typeface="Gotham" pitchFamily="34" charset="-122"/>
                <a:cs typeface="Gotham" pitchFamily="34" charset="-120"/>
              </a:rPr>
              <a:t> tot wel 8 km van hun </a:t>
            </a:r>
            <a:r>
              <a:rPr lang="en-US" sz="1350" b="1" kern="0" spc="-24" dirty="0" err="1">
                <a:latin typeface="Gotham" pitchFamily="34" charset="0"/>
                <a:ea typeface="Gotham" pitchFamily="34" charset="-122"/>
                <a:cs typeface="Gotham" pitchFamily="34" charset="-120"/>
              </a:rPr>
              <a:t>bijenkorf</a:t>
            </a:r>
            <a:r>
              <a:rPr lang="en-US" sz="1350" b="1" kern="0" spc="-24" dirty="0">
                <a:latin typeface="Gotham" pitchFamily="34" charset="0"/>
                <a:ea typeface="Gotham" pitchFamily="34" charset="-122"/>
                <a:cs typeface="Gotham" pitchFamily="34" charset="-120"/>
              </a:rPr>
              <a:t> </a:t>
            </a:r>
            <a:r>
              <a:rPr lang="en-US" sz="1350" b="1" kern="0" spc="-24" dirty="0" err="1">
                <a:latin typeface="Gotham" pitchFamily="34" charset="0"/>
                <a:ea typeface="Gotham" pitchFamily="34" charset="-122"/>
                <a:cs typeface="Gotham" pitchFamily="34" charset="-120"/>
              </a:rPr>
              <a:t>vliegen</a:t>
            </a:r>
            <a:r>
              <a:rPr lang="en-US" sz="1350" b="1" kern="0" spc="-24" dirty="0">
                <a:latin typeface="Gotham" pitchFamily="34" charset="0"/>
                <a:ea typeface="Gotham" pitchFamily="34" charset="-122"/>
                <a:cs typeface="Gotham" pitchFamily="34" charset="-120"/>
              </a:rPr>
              <a:t>)</a:t>
            </a:r>
          </a:p>
          <a:p>
            <a:pPr marL="190500" indent="-190500" algn="l">
              <a:lnSpc>
                <a:spcPts val="1755"/>
              </a:lnSpc>
              <a:buSzPct val="100000"/>
              <a:buFont typeface="+mj-lt"/>
              <a:buAutoNum type="arabicPeriod"/>
            </a:pPr>
            <a:r>
              <a:rPr lang="en-US" sz="1350" b="1" dirty="0"/>
              <a:t>B. (</a:t>
            </a:r>
            <a:r>
              <a:rPr lang="en-US" sz="1350" b="1" dirty="0" err="1"/>
              <a:t>Rosse</a:t>
            </a:r>
            <a:r>
              <a:rPr lang="en-US" sz="1350" b="1" dirty="0"/>
              <a:t> </a:t>
            </a:r>
            <a:r>
              <a:rPr lang="en-US" sz="1350" b="1" dirty="0" err="1"/>
              <a:t>metselbij</a:t>
            </a:r>
            <a:r>
              <a:rPr lang="en-US" sz="1350" b="1" dirty="0"/>
              <a:t>. De </a:t>
            </a:r>
            <a:r>
              <a:rPr lang="en-US" sz="1350" b="1" dirty="0" err="1"/>
              <a:t>andere</a:t>
            </a:r>
            <a:r>
              <a:rPr lang="en-US" sz="1350" b="1" dirty="0"/>
              <a:t> is </a:t>
            </a:r>
            <a:r>
              <a:rPr lang="en-US" sz="1350" b="1" dirty="0" err="1"/>
              <a:t>een</a:t>
            </a:r>
            <a:r>
              <a:rPr lang="en-US" sz="1350" b="1" dirty="0"/>
              <a:t> </a:t>
            </a:r>
            <a:r>
              <a:rPr lang="en-US" sz="1350" b="1" dirty="0" err="1"/>
              <a:t>Stadsreus</a:t>
            </a:r>
            <a:r>
              <a:rPr lang="en-US" sz="1350" b="1" dirty="0"/>
              <a:t>, </a:t>
            </a:r>
            <a:r>
              <a:rPr lang="en-US" sz="1350" b="1" dirty="0" err="1"/>
              <a:t>zweefvlieg</a:t>
            </a:r>
            <a:r>
              <a:rPr lang="en-US" sz="1350" b="1" dirty="0"/>
              <a:t>. Je </a:t>
            </a:r>
            <a:r>
              <a:rPr lang="en-US" sz="1350" b="1" dirty="0" err="1"/>
              <a:t>ziet</a:t>
            </a:r>
            <a:r>
              <a:rPr lang="en-US" sz="1350" b="1" dirty="0"/>
              <a:t> </a:t>
            </a:r>
            <a:r>
              <a:rPr lang="en-US" sz="1350" b="1" dirty="0" err="1"/>
              <a:t>dit</a:t>
            </a:r>
            <a:r>
              <a:rPr lang="en-US" sz="1350" b="1" dirty="0"/>
              <a:t> </a:t>
            </a:r>
            <a:r>
              <a:rPr lang="en-US" sz="1350" b="1" dirty="0" err="1"/>
              <a:t>o.a.</a:t>
            </a:r>
            <a:r>
              <a:rPr lang="en-US" sz="1350" b="1" dirty="0"/>
              <a:t> </a:t>
            </a:r>
            <a:r>
              <a:rPr lang="en-US" sz="1350" b="1" dirty="0" err="1"/>
              <a:t>aan</a:t>
            </a:r>
            <a:r>
              <a:rPr lang="en-US" sz="1350" b="1" dirty="0"/>
              <a:t> de </a:t>
            </a:r>
            <a:r>
              <a:rPr lang="en-US" sz="1350" b="1" dirty="0" err="1"/>
              <a:t>korte</a:t>
            </a:r>
            <a:r>
              <a:rPr lang="en-US" sz="1350" b="1" dirty="0"/>
              <a:t> </a:t>
            </a:r>
            <a:r>
              <a:rPr lang="en-US" sz="1350" b="1" dirty="0" err="1"/>
              <a:t>sprietjes</a:t>
            </a:r>
            <a:r>
              <a:rPr lang="en-US" sz="1350" b="1" dirty="0"/>
              <a:t> </a:t>
            </a:r>
            <a:r>
              <a:rPr lang="en-US" sz="1350" b="1" dirty="0" err="1"/>
              <a:t>ipv</a:t>
            </a:r>
            <a:r>
              <a:rPr lang="en-US" sz="1350" b="1" dirty="0"/>
              <a:t> </a:t>
            </a:r>
            <a:r>
              <a:rPr lang="en-US" sz="1350" b="1" dirty="0" err="1"/>
              <a:t>lange</a:t>
            </a:r>
            <a:r>
              <a:rPr lang="en-US" sz="1350" b="1" dirty="0"/>
              <a:t> </a:t>
            </a:r>
            <a:r>
              <a:rPr lang="en-US" sz="1350" b="1" dirty="0" err="1"/>
              <a:t>antennen</a:t>
            </a:r>
            <a:r>
              <a:rPr lang="en-US" sz="1350" b="1" dirty="0"/>
              <a:t>)</a:t>
            </a:r>
          </a:p>
          <a:p>
            <a:pPr marL="190500" indent="-190500" algn="l">
              <a:lnSpc>
                <a:spcPts val="1755"/>
              </a:lnSpc>
              <a:buSzPct val="100000"/>
              <a:buFont typeface="+mj-lt"/>
              <a:buAutoNum type="arabicPeriod"/>
            </a:pPr>
            <a:r>
              <a:rPr lang="en-US" sz="1350" b="1" dirty="0" err="1"/>
              <a:t>Slangenkruid</a:t>
            </a:r>
            <a:r>
              <a:rPr lang="en-US" sz="1350" b="1" dirty="0"/>
              <a:t>.</a:t>
            </a:r>
          </a:p>
          <a:p>
            <a:pPr marL="190500" indent="-190500" algn="l">
              <a:lnSpc>
                <a:spcPts val="1755"/>
              </a:lnSpc>
              <a:buSzPct val="100000"/>
              <a:buFont typeface="+mj-lt"/>
              <a:buAutoNum type="arabicPeriod"/>
            </a:pPr>
            <a:r>
              <a:rPr lang="en-US" sz="1350" b="1" dirty="0" err="1"/>
              <a:t>Enkele</a:t>
            </a:r>
            <a:r>
              <a:rPr lang="en-US" sz="1350" b="1" dirty="0"/>
              <a:t> </a:t>
            </a:r>
            <a:r>
              <a:rPr lang="en-US" sz="1350" b="1" dirty="0" err="1"/>
              <a:t>weken</a:t>
            </a:r>
            <a:r>
              <a:rPr lang="en-US" sz="1350" b="1" dirty="0"/>
              <a:t> tot </a:t>
            </a:r>
            <a:r>
              <a:rPr lang="en-US" sz="1350" b="1" dirty="0" err="1"/>
              <a:t>hooguit</a:t>
            </a:r>
            <a:r>
              <a:rPr lang="en-US" sz="1350" b="1" dirty="0"/>
              <a:t> </a:t>
            </a:r>
            <a:r>
              <a:rPr lang="en-US" sz="1350" b="1" dirty="0" err="1"/>
              <a:t>enkele</a:t>
            </a:r>
            <a:r>
              <a:rPr lang="en-US" sz="1350" b="1" dirty="0"/>
              <a:t> </a:t>
            </a:r>
            <a:r>
              <a:rPr lang="en-US" sz="1350" b="1" dirty="0" err="1"/>
              <a:t>maanden</a:t>
            </a:r>
            <a:endParaRPr lang="en-US" sz="1350" b="1" dirty="0"/>
          </a:p>
          <a:p>
            <a:pPr marL="190500" indent="-190500" algn="l">
              <a:lnSpc>
                <a:spcPts val="1755"/>
              </a:lnSpc>
              <a:buSzPct val="100000"/>
              <a:buFont typeface="+mj-lt"/>
              <a:buAutoNum type="arabicPeriod"/>
            </a:pPr>
            <a:r>
              <a:rPr lang="en-US" sz="1350" b="1" dirty="0" err="1"/>
              <a:t>Waar</a:t>
            </a:r>
            <a:r>
              <a:rPr lang="en-US" sz="1350" b="1" dirty="0"/>
              <a:t>. Ze </a:t>
            </a:r>
            <a:r>
              <a:rPr lang="en-US" sz="1350" b="1" dirty="0" err="1"/>
              <a:t>kunnen</a:t>
            </a:r>
            <a:r>
              <a:rPr lang="en-US" sz="1350" b="1" dirty="0"/>
              <a:t> tot 60% van </a:t>
            </a:r>
            <a:r>
              <a:rPr lang="en-US" sz="1350" b="1" dirty="0" err="1"/>
              <a:t>hun</a:t>
            </a:r>
            <a:r>
              <a:rPr lang="en-US" sz="1350" b="1" dirty="0"/>
              <a:t> </a:t>
            </a:r>
            <a:r>
              <a:rPr lang="en-US" sz="1350" b="1" dirty="0" err="1"/>
              <a:t>gewicht</a:t>
            </a:r>
            <a:r>
              <a:rPr lang="en-US" sz="1350" b="1" dirty="0"/>
              <a:t> </a:t>
            </a:r>
            <a:r>
              <a:rPr lang="en-US" sz="1350" b="1" dirty="0" err="1"/>
              <a:t>verzamelen</a:t>
            </a:r>
            <a:r>
              <a:rPr lang="en-US" sz="1350" b="1" dirty="0"/>
              <a:t>, maar </a:t>
            </a:r>
            <a:r>
              <a:rPr lang="en-US" sz="1350" b="1" dirty="0" err="1"/>
              <a:t>opstijgen</a:t>
            </a:r>
            <a:r>
              <a:rPr lang="en-US" sz="1350" b="1" dirty="0"/>
              <a:t> </a:t>
            </a:r>
            <a:r>
              <a:rPr lang="en-US" sz="1350" b="1" dirty="0" err="1"/>
              <a:t>gaat</a:t>
            </a:r>
            <a:r>
              <a:rPr lang="en-US" sz="1350" b="1" dirty="0"/>
              <a:t> dan erg </a:t>
            </a:r>
            <a:r>
              <a:rPr lang="en-US" sz="1350" b="1" dirty="0" err="1"/>
              <a:t>moeizaam</a:t>
            </a:r>
            <a:r>
              <a:rPr lang="en-US" sz="1350" b="1" dirty="0"/>
              <a:t>.</a:t>
            </a:r>
          </a:p>
          <a:p>
            <a:pPr>
              <a:lnSpc>
                <a:spcPts val="1755"/>
              </a:lnSpc>
              <a:buSzPct val="100000"/>
            </a:pPr>
            <a:r>
              <a:rPr lang="en-US" sz="1200" b="1" i="1" dirty="0" err="1"/>
              <a:t>Foto</a:t>
            </a:r>
            <a:r>
              <a:rPr lang="en-US" sz="1200" b="1" i="1" dirty="0"/>
              <a:t> </a:t>
            </a:r>
            <a:r>
              <a:rPr lang="en-US" sz="1200" b="1" i="1" dirty="0" err="1"/>
              <a:t>bij</a:t>
            </a:r>
            <a:r>
              <a:rPr lang="en-US" sz="1200" b="1" i="1" dirty="0"/>
              <a:t>: Henk </a:t>
            </a:r>
            <a:r>
              <a:rPr lang="en-US" sz="1200" b="1" i="1" dirty="0" err="1"/>
              <a:t>Wallays</a:t>
            </a:r>
            <a:endParaRPr lang="en-US" sz="1200" b="1" i="1" dirty="0"/>
          </a:p>
          <a:p>
            <a:pPr>
              <a:lnSpc>
                <a:spcPts val="1755"/>
              </a:lnSpc>
              <a:buSzPct val="100000"/>
            </a:pPr>
            <a:r>
              <a:rPr lang="en-US" sz="1200" b="1" i="1" dirty="0" err="1"/>
              <a:t>Foto</a:t>
            </a:r>
            <a:r>
              <a:rPr lang="en-US" sz="1200" b="1" i="1" dirty="0"/>
              <a:t> </a:t>
            </a:r>
            <a:r>
              <a:rPr lang="en-US" sz="1200" b="1" i="1" dirty="0" err="1"/>
              <a:t>zweefvlieg</a:t>
            </a:r>
            <a:r>
              <a:rPr lang="en-US" sz="1200" b="1" i="1" dirty="0"/>
              <a:t>: </a:t>
            </a:r>
            <a:r>
              <a:rPr lang="en-US" sz="1200" b="1" i="1" dirty="0" err="1"/>
              <a:t>Chatzenb</a:t>
            </a:r>
            <a:r>
              <a:rPr lang="en-US" sz="1200" b="1" i="1" dirty="0"/>
              <a:t>, CC BY-SA 4.0, via Wikimedia Commons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651816" y="1481838"/>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NINETIES &amp; POPSTARS</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31"/>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NINETIES &amp; POPSTARS</a:t>
            </a:r>
            <a:endParaRPr lang="en-US" sz="1800" dirty="0"/>
          </a:p>
        </p:txBody>
      </p:sp>
      <p:sp>
        <p:nvSpPr>
          <p:cNvPr id="6" name="Text 2"/>
          <p:cNvSpPr/>
          <p:nvPr/>
        </p:nvSpPr>
        <p:spPr>
          <a:xfrm>
            <a:off x="1224883" y="963354"/>
            <a:ext cx="7315200" cy="3863243"/>
          </a:xfrm>
          <a:prstGeom prst="rect">
            <a:avLst/>
          </a:prstGeom>
          <a:noFill/>
          <a:ln/>
        </p:spPr>
        <p:txBody>
          <a:bodyPr wrap="square" lIns="0" tIns="0" rIns="0" bIns="0" rtlCol="0" anchor="ctr"/>
          <a:lstStyle/>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Britney Spears</a:t>
            </a:r>
            <a:endParaRPr lang="en-US" sz="1800" dirty="0"/>
          </a:p>
          <a:p>
            <a:pPr marL="190500" indent="-190500" algn="l">
              <a:lnSpc>
                <a:spcPts val="2340"/>
              </a:lnSpc>
              <a:buSzPct val="100000"/>
              <a:buFont typeface="+mj-lt"/>
              <a:buAutoNum type="arabicPeriod"/>
            </a:pPr>
            <a:r>
              <a:rPr lang="en-US" b="1" kern="0" spc="-24" dirty="0">
                <a:latin typeface="Gotham" pitchFamily="34" charset="0"/>
                <a:ea typeface="Gotham" pitchFamily="34" charset="-122"/>
                <a:cs typeface="Gotham" pitchFamily="34" charset="-120"/>
              </a:rPr>
              <a:t>A</a:t>
            </a:r>
            <a:r>
              <a:rPr lang="en-US" sz="1800" b="1" kern="0" spc="-24" dirty="0">
                <a:latin typeface="Gotham" pitchFamily="34" charset="0"/>
                <a:ea typeface="Gotham" pitchFamily="34" charset="-122"/>
                <a:cs typeface="Gotham" pitchFamily="34" charset="-120"/>
              </a:rPr>
              <a:t>nouk</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Lady Gaga</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Mariah Carey</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Escape</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Whitney Houston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Kiss</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Lady Gaga</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Madonna</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Sensation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Paul de Leeuw</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Het AFAS Circustheater (voorheen bekend als het Circustheater aan het Scheveningse strand)</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195907"/>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GEBOUWEN</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31"/>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GEBOUWEN</a:t>
            </a:r>
            <a:endParaRPr lang="en-US" sz="1800" dirty="0"/>
          </a:p>
        </p:txBody>
      </p:sp>
      <p:sp>
        <p:nvSpPr>
          <p:cNvPr id="6" name="Text 2"/>
          <p:cNvSpPr/>
          <p:nvPr/>
        </p:nvSpPr>
        <p:spPr>
          <a:xfrm>
            <a:off x="1293467" y="979346"/>
            <a:ext cx="7315200" cy="3566070"/>
          </a:xfrm>
          <a:prstGeom prst="rect">
            <a:avLst/>
          </a:prstGeom>
          <a:noFill/>
          <a:ln/>
        </p:spPr>
        <p:txBody>
          <a:bodyPr wrap="square" lIns="0" tIns="0" rIns="0" bIns="0" rtlCol="0" anchor="ctr"/>
          <a:lstStyle/>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Eiffeltoren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Taj Mahal</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Burj Khalifa</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Colosseum</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Empire State Building</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Sydney Opera House</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Piramides van Gizeh</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Golden Gate Bridge</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Edinburgh Castle</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Cristo Redentor</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Shanghai Tower</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Louvre Museum</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457200" y="1086452"/>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DIEREN</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DIEREN</a:t>
            </a:r>
            <a:endParaRPr lang="en-US" sz="1800" dirty="0"/>
          </a:p>
        </p:txBody>
      </p:sp>
      <p:sp>
        <p:nvSpPr>
          <p:cNvPr id="6" name="Text 2"/>
          <p:cNvSpPr/>
          <p:nvPr/>
        </p:nvSpPr>
        <p:spPr>
          <a:xfrm>
            <a:off x="1229456" y="1169082"/>
            <a:ext cx="7315200" cy="3268898"/>
          </a:xfrm>
          <a:prstGeom prst="rect">
            <a:avLst/>
          </a:prstGeom>
          <a:noFill/>
          <a:ln/>
        </p:spPr>
        <p:txBody>
          <a:bodyPr wrap="square" lIns="0" tIns="0" rIns="0" bIns="0" rtlCol="0" anchor="ctr"/>
          <a:lstStyle/>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Pauw</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Vleermuis</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Monarchvlinder</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Kameel</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Vlinder</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Beo (ook bekend als "Lorris" of "Spreeuw")</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Grashopper (Sprinkhaan)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Dolfijn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Hagedis</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Kameleon</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Papegaai</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1987" y="-2334"/>
            <a:ext cx="9141632" cy="5141479"/>
          </a:xfrm>
          <a:prstGeom prst="rect">
            <a:avLst/>
          </a:prstGeom>
        </p:spPr>
      </p:pic>
      <p:sp>
        <p:nvSpPr>
          <p:cNvPr id="4" name="Text 0"/>
          <p:cNvSpPr/>
          <p:nvPr/>
        </p:nvSpPr>
        <p:spPr>
          <a:xfrm>
            <a:off x="454029" y="1290250"/>
            <a:ext cx="8229600" cy="1609725"/>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6300"/>
              </a:lnSpc>
            </a:pPr>
            <a:r>
              <a:rPr lang="en-US" sz="4500" b="0" dirty="0">
                <a:latin typeface="Londrina Solid" pitchFamily="34" charset="0"/>
                <a:ea typeface="Londrina Solid" pitchFamily="34" charset="-122"/>
                <a:cs typeface="Londrina Solid" pitchFamily="34" charset="-120"/>
              </a:rPr>
              <a:t>MUZIEKRONDE</a:t>
            </a:r>
            <a:endParaRPr lang="en-US" sz="4500" dirty="0"/>
          </a:p>
          <a:p>
            <a:pPr algn="ctr">
              <a:lnSpc>
                <a:spcPts val="6300"/>
              </a:lnSpc>
            </a:pPr>
            <a:r>
              <a:rPr lang="en-US" sz="4500" b="0" dirty="0">
                <a:latin typeface="Londrina Solid" pitchFamily="34" charset="0"/>
                <a:ea typeface="Londrina Solid" pitchFamily="34" charset="-122"/>
                <a:cs typeface="Londrina Solid" pitchFamily="34" charset="-120"/>
              </a:rPr>
              <a:t>ANTWOORDEN</a:t>
            </a:r>
            <a:endParaRPr lang="en-US" sz="4500" dirty="0"/>
          </a:p>
        </p:txBody>
      </p:sp>
      <p:pic>
        <p:nvPicPr>
          <p:cNvPr id="5" name="Image 1" descr="https://pitch-assets-ccb95893-de3f-4266-973c-20049231b248.s3.eu-west-1.amazonaws.com/try-pitch-pdf-export-logo.svg">
            <a:hlinkClick r:id="rId4"/>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31"/>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Antwoorden</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MUZIEKRONDE</a:t>
            </a:r>
            <a:endParaRPr lang="en-US" sz="1800" dirty="0"/>
          </a:p>
        </p:txBody>
      </p:sp>
      <p:sp>
        <p:nvSpPr>
          <p:cNvPr id="6" name="Text 2"/>
          <p:cNvSpPr/>
          <p:nvPr/>
        </p:nvSpPr>
        <p:spPr>
          <a:xfrm>
            <a:off x="1133439" y="1219377"/>
            <a:ext cx="7315200" cy="3268898"/>
          </a:xfrm>
          <a:prstGeom prst="rect">
            <a:avLst/>
          </a:prstGeom>
          <a:noFill/>
          <a:ln/>
        </p:spPr>
        <p:txBody>
          <a:bodyPr wrap="square" lIns="0" tIns="0" rIns="0" bIns="0" rtlCol="0" anchor="ctr"/>
          <a:lstStyle/>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"Baby One More Time" - Britney Spears (1998)</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"I Will Always Love You" - Whitney Houston (1992)</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"Wannabe" - Spice Girls (1996)</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"Crazy in Love" - Beyoncé ft. Jay-Z (2003)</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"Hips Don't Lie" - Shakira ft. Wyclef Jean (2006)</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"Umbrella" - Rihanna ft. Jay-Z (2007)</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"Poker Face" - Lady Gaga (2008)</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"Rolling in the Deep" - Adele (2010)</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"Call Me Maybe" - Carly Rae Jepsen (2012)</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"Blurred Lines" - Robin Thicke ft. T.I., Pharrell (2013)</a:t>
            </a:r>
            <a:endParaRPr lang="en-US" sz="1800" dirty="0"/>
          </a:p>
          <a:p>
            <a:pPr marL="190500" indent="-190500" algn="l">
              <a:lnSpc>
                <a:spcPts val="2340"/>
              </a:lnSpc>
              <a:buSzPct val="100000"/>
              <a:buFont typeface="+mj-lt"/>
              <a:buAutoNum type="arabicPeriod"/>
            </a:pPr>
            <a:r>
              <a:rPr lang="en-US" sz="1800" b="1" kern="0" spc="-24" dirty="0">
                <a:latin typeface="Gotham" pitchFamily="34" charset="0"/>
                <a:ea typeface="Gotham" pitchFamily="34" charset="-122"/>
                <a:cs typeface="Gotham" pitchFamily="34" charset="-120"/>
              </a:rPr>
              <a:t>"Uptown Funk" - Mark Ronson ft. Bruno Mars (2014)</a:t>
            </a:r>
            <a:endParaRPr lang="en-US" sz="180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1072631" y="1354574"/>
            <a:ext cx="7315200" cy="1493416"/>
          </a:xfrm>
          <a:prstGeom prst="rect">
            <a:avLst/>
          </a:prstGeom>
          <a:noFill/>
          <a:ln/>
          <a:effectLst>
            <a:outerShdw blurRad="254000" dist="25400" dir="5400000" algn="bl" rotWithShape="0">
              <a:srgbClr val="000000">
                <a:alpha val="44000"/>
              </a:srgbClr>
            </a:outerShdw>
          </a:effectLst>
        </p:spPr>
        <p:txBody>
          <a:bodyPr wrap="square" lIns="0" tIns="0" rIns="0" bIns="0" rtlCol="0" anchor="t"/>
          <a:lstStyle/>
          <a:p>
            <a:pPr algn="ctr">
              <a:lnSpc>
                <a:spcPts val="1680"/>
              </a:lnSpc>
            </a:pPr>
            <a:r>
              <a:rPr lang="en-US" sz="1200" b="1" dirty="0">
                <a:latin typeface="Gotham" pitchFamily="34" charset="0"/>
                <a:ea typeface="Gotham" pitchFamily="34" charset="-122"/>
                <a:cs typeface="Gotham" pitchFamily="34" charset="-120"/>
              </a:rPr>
              <a:t>Bedankt voor het meespelen!</a:t>
            </a:r>
            <a:endParaRPr lang="en-US" sz="1200" dirty="0"/>
          </a:p>
          <a:p>
            <a:pPr algn="ctr">
              <a:lnSpc>
                <a:spcPts val="1680"/>
              </a:lnSpc>
            </a:pPr>
            <a:r>
              <a:rPr lang="en-US" sz="1200" b="0" dirty="0">
                <a:latin typeface="Gotham" pitchFamily="34" charset="0"/>
                <a:ea typeface="Gotham" pitchFamily="34" charset="-122"/>
                <a:cs typeface="Gotham" pitchFamily="34" charset="-120"/>
              </a:rPr>
              <a:t>Wil je de Bijen bedanken voor de pubquiz?</a:t>
            </a:r>
            <a:endParaRPr lang="en-US" sz="1200" dirty="0"/>
          </a:p>
          <a:p>
            <a:pPr algn="ctr">
              <a:lnSpc>
                <a:spcPts val="1680"/>
              </a:lnSpc>
            </a:pPr>
            <a:r>
              <a:rPr lang="en-US" sz="1200" b="0" dirty="0">
                <a:latin typeface="Gotham" pitchFamily="34" charset="0"/>
                <a:ea typeface="Gotham" pitchFamily="34" charset="-122"/>
                <a:cs typeface="Gotham" pitchFamily="34" charset="-120"/>
              </a:rPr>
              <a:t>Dat kan. Scan de onderstaande QR code en </a:t>
            </a:r>
            <a:endParaRPr lang="en-US" sz="1200" dirty="0"/>
          </a:p>
          <a:p>
            <a:pPr algn="ctr">
              <a:lnSpc>
                <a:spcPts val="1680"/>
              </a:lnSpc>
            </a:pPr>
            <a:r>
              <a:rPr lang="en-US" sz="1200" b="0" dirty="0">
                <a:latin typeface="Gotham" pitchFamily="34" charset="0"/>
                <a:ea typeface="Gotham" pitchFamily="34" charset="-122"/>
                <a:cs typeface="Gotham" pitchFamily="34" charset="-120"/>
              </a:rPr>
              <a:t>doneer wat je missen kan. </a:t>
            </a:r>
            <a:endParaRPr lang="en-US" sz="1200" dirty="0"/>
          </a:p>
          <a:p>
            <a:pPr algn="ctr">
              <a:lnSpc>
                <a:spcPts val="1680"/>
              </a:lnSpc>
            </a:pPr>
            <a:r>
              <a:rPr lang="en-US" sz="1200" b="1" dirty="0">
                <a:latin typeface="Gotham" pitchFamily="34" charset="0"/>
                <a:ea typeface="Gotham" pitchFamily="34" charset="-122"/>
                <a:cs typeface="Gotham" pitchFamily="34" charset="-120"/>
              </a:rPr>
              <a:t>#AlleBijetjesHelpen</a:t>
            </a:r>
            <a:endParaRPr lang="en-US" sz="1200" dirty="0"/>
          </a:p>
          <a:p>
            <a:pPr algn="ctr">
              <a:lnSpc>
                <a:spcPts val="1680"/>
              </a:lnSpc>
            </a:pPr>
            <a:endParaRPr lang="en-US" sz="1200" dirty="0"/>
          </a:p>
          <a:p>
            <a:pPr algn="ctr">
              <a:lnSpc>
                <a:spcPts val="1680"/>
              </a:lnSpc>
            </a:pPr>
            <a:endParaRPr lang="en-US" sz="1200" dirty="0"/>
          </a:p>
        </p:txBody>
      </p:sp>
      <p:pic>
        <p:nvPicPr>
          <p:cNvPr id="5"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3583395" y="190350"/>
            <a:ext cx="1982763" cy="947320"/>
          </a:xfrm>
          <a:prstGeom prst="rect">
            <a:avLst/>
          </a:prstGeom>
        </p:spPr>
      </p:pic>
      <p:pic>
        <p:nvPicPr>
          <p:cNvPr id="6" name="Image 2" descr="https://pitch-assets-ccb95893-de3f-4266-973c-20049231b248.s3.eu-west-1.amazonaws.com/5bf61e47-e091-4142-bdaa-749db5503090?pitch-bytes=259553&amp;pitch-content-type=image%2Fpng"/>
          <p:cNvPicPr>
            <a:picLocks noChangeAspect="1"/>
          </p:cNvPicPr>
          <p:nvPr/>
        </p:nvPicPr>
        <p:blipFill>
          <a:blip r:embed="rId5"/>
          <a:srcRect/>
          <a:stretch/>
        </p:blipFill>
        <p:spPr>
          <a:xfrm>
            <a:off x="3694320" y="2613369"/>
            <a:ext cx="1762550" cy="2057400"/>
          </a:xfrm>
          <a:prstGeom prst="rect">
            <a:avLst/>
          </a:prstGeom>
        </p:spPr>
      </p:pic>
      <p:pic>
        <p:nvPicPr>
          <p:cNvPr id="7" name="Image 3" descr="https://pitch-assets-ccb95893-de3f-4266-973c-20049231b248.s3.eu-west-1.amazonaws.com/try-pitch-pdf-export-logo.svg">
            <a:hlinkClick r:id="rId6"/>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4</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203446"/>
            <a:ext cx="7315200" cy="742950"/>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In welke film uit 1977 begint de epische ruimte-opera-saga gecreëerd door George Lucas?</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06f7a2f6-2491-485f-9825-903eb6bfedff?pitch-bytes=1862219&amp;pitch-content-type=image%2Fjpeg"/>
          <p:cNvPicPr>
            <a:picLocks noChangeAspect="1"/>
          </p:cNvPicPr>
          <p:nvPr/>
        </p:nvPicPr>
        <p:blipFill>
          <a:blip r:embed="rId3"/>
          <a:srcRect t="1207" b="1207"/>
          <a:stretch/>
        </p:blipFill>
        <p:spPr>
          <a:xfrm>
            <a:off x="2368" y="2021"/>
            <a:ext cx="9141632" cy="5141479"/>
          </a:xfrm>
          <a:prstGeom prst="rect">
            <a:avLst/>
          </a:prstGeom>
        </p:spPr>
      </p:pic>
      <p:pic>
        <p:nvPicPr>
          <p:cNvPr id="4"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3842167"/>
            <a:ext cx="1982763" cy="947320"/>
          </a:xfrm>
          <a:prstGeom prst="rect">
            <a:avLst/>
          </a:prstGeom>
        </p:spPr>
      </p:pic>
      <p:pic>
        <p:nvPicPr>
          <p:cNvPr id="5" name="Image 2" descr="https://pitch-assets-ccb95893-de3f-4266-973c-20049231b248.s3.eu-west-1.amazonaws.com/5bf61e47-e091-4142-bdaa-749db5503090?pitch-bytes=259553&amp;pitch-content-type=image%2Fpng"/>
          <p:cNvPicPr>
            <a:picLocks noChangeAspect="1"/>
          </p:cNvPicPr>
          <p:nvPr/>
        </p:nvPicPr>
        <p:blipFill>
          <a:blip r:embed="rId5"/>
          <a:srcRect/>
          <a:stretch/>
        </p:blipFill>
        <p:spPr>
          <a:xfrm>
            <a:off x="5295154" y="2572863"/>
            <a:ext cx="884870" cy="1032897"/>
          </a:xfrm>
          <a:prstGeom prst="rect">
            <a:avLst/>
          </a:prstGeom>
        </p:spPr>
      </p:pic>
      <p:pic>
        <p:nvPicPr>
          <p:cNvPr id="6" name="Image 3" descr="https://pitch-assets-ccb95893-de3f-4266-973c-20049231b248.s3.eu-west-1.amazonaws.com/try-pitch-pdf-export-logo.svg">
            <a:hlinkClick r:id="rId6"/>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80</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d5542be5-eb9b-40c3-8276-6d74722054ed?pitch-bytes=1027293&amp;pitch-content-type=image%2Fjpeg"/>
          <p:cNvPicPr>
            <a:picLocks noChangeAspect="1"/>
          </p:cNvPicPr>
          <p:nvPr/>
        </p:nvPicPr>
        <p:blipFill>
          <a:blip r:embed="rId3"/>
          <a:srcRect b="2414"/>
          <a:stretch/>
        </p:blipFill>
        <p:spPr>
          <a:xfrm>
            <a:off x="2368" y="2021"/>
            <a:ext cx="9141632" cy="5141479"/>
          </a:xfrm>
          <a:prstGeom prst="rect">
            <a:avLst/>
          </a:prstGeom>
        </p:spPr>
      </p:pic>
      <p:sp>
        <p:nvSpPr>
          <p:cNvPr id="4" name="Text 0"/>
          <p:cNvSpPr/>
          <p:nvPr/>
        </p:nvSpPr>
        <p:spPr>
          <a:xfrm>
            <a:off x="2832389" y="833658"/>
            <a:ext cx="3657600" cy="186668"/>
          </a:xfrm>
          <a:prstGeom prst="rect">
            <a:avLst/>
          </a:prstGeom>
          <a:noFill/>
          <a:ln/>
        </p:spPr>
        <p:txBody>
          <a:bodyPr wrap="square" lIns="0" tIns="0" rIns="0" bIns="0" rtlCol="0" anchor="t"/>
          <a:lstStyle/>
          <a:p>
            <a:pPr algn="ctr">
              <a:lnSpc>
                <a:spcPts val="1470"/>
              </a:lnSpc>
            </a:pPr>
            <a:r>
              <a:rPr lang="en-US" sz="1100" b="1" dirty="0">
                <a:latin typeface="Gotham" pitchFamily="34" charset="0"/>
                <a:ea typeface="Gotham" pitchFamily="34" charset="-122"/>
                <a:cs typeface="Gotham" pitchFamily="34" charset="-120"/>
              </a:rPr>
              <a:t>Vraag 5</a:t>
            </a:r>
            <a:endParaRPr lang="en-US" sz="1050" dirty="0"/>
          </a:p>
        </p:txBody>
      </p:sp>
      <p:sp>
        <p:nvSpPr>
          <p:cNvPr id="5" name="Text 1"/>
          <p:cNvSpPr/>
          <p:nvPr/>
        </p:nvSpPr>
        <p:spPr>
          <a:xfrm>
            <a:off x="473811" y="474227"/>
            <a:ext cx="8229600" cy="319980"/>
          </a:xfrm>
          <a:prstGeom prst="rect">
            <a:avLst/>
          </a:prstGeom>
          <a:noFill/>
          <a:ln/>
        </p:spPr>
        <p:txBody>
          <a:bodyPr wrap="square" lIns="0" tIns="0" rIns="0" bIns="0" rtlCol="0" anchor="t"/>
          <a:lstStyle/>
          <a:p>
            <a:pPr algn="ctr">
              <a:lnSpc>
                <a:spcPts val="2520"/>
              </a:lnSpc>
            </a:pPr>
            <a:r>
              <a:rPr lang="en-US" sz="1800" b="1" i="1" dirty="0">
                <a:latin typeface="Gotham" pitchFamily="34" charset="0"/>
                <a:ea typeface="Gotham" pitchFamily="34" charset="-122"/>
                <a:cs typeface="Gotham" pitchFamily="34" charset="-120"/>
              </a:rPr>
              <a:t>FILMS</a:t>
            </a:r>
            <a:endParaRPr lang="en-US" sz="1800" dirty="0"/>
          </a:p>
        </p:txBody>
      </p:sp>
      <p:sp>
        <p:nvSpPr>
          <p:cNvPr id="6" name="Text 2"/>
          <p:cNvSpPr/>
          <p:nvPr/>
        </p:nvSpPr>
        <p:spPr>
          <a:xfrm>
            <a:off x="996273" y="2017708"/>
            <a:ext cx="7315200" cy="1114425"/>
          </a:xfrm>
          <a:prstGeom prst="rect">
            <a:avLst/>
          </a:prstGeom>
          <a:noFill/>
          <a:ln/>
        </p:spPr>
        <p:txBody>
          <a:bodyPr wrap="square" lIns="0" tIns="0" rIns="0" bIns="0" rtlCol="0" anchor="ctr"/>
          <a:lstStyle/>
          <a:p>
            <a:pPr algn="ctr">
              <a:lnSpc>
                <a:spcPts val="2925"/>
              </a:lnSpc>
            </a:pPr>
            <a:r>
              <a:rPr lang="en-US" sz="2300" b="1" kern="0" spc="-24" dirty="0">
                <a:latin typeface="Gotham" pitchFamily="34" charset="0"/>
                <a:ea typeface="Gotham" pitchFamily="34" charset="-122"/>
                <a:cs typeface="Gotham" pitchFamily="34" charset="-120"/>
              </a:rPr>
              <a:t>Welke film uit 1999, geregisseerd door Lana en Lilly Wachowski, staat bekend om zijn baanbrekende visuele effecten?</a:t>
            </a:r>
            <a:endParaRPr lang="en-US" sz="2250" dirty="0"/>
          </a:p>
        </p:txBody>
      </p:sp>
      <p:pic>
        <p:nvPicPr>
          <p:cNvPr id="7" name="Image 1" descr="https://pitch-assets-ccb95893-de3f-4266-973c-20049231b248.s3.eu-west-1.amazonaws.com/cfdff3b0-9e5e-4e38-84e4-a635ade80d21?pitch-bytes=56992&amp;pitch-content-type=image%2Fpng"/>
          <p:cNvPicPr>
            <a:picLocks noChangeAspect="1"/>
          </p:cNvPicPr>
          <p:nvPr/>
        </p:nvPicPr>
        <p:blipFill>
          <a:blip r:embed="rId4"/>
          <a:srcRect/>
          <a:stretch/>
        </p:blipFill>
        <p:spPr>
          <a:xfrm>
            <a:off x="476000" y="4338256"/>
            <a:ext cx="686954" cy="328212"/>
          </a:xfrm>
          <a:prstGeom prst="rect">
            <a:avLst/>
          </a:prstGeom>
        </p:spPr>
      </p:pic>
      <p:pic>
        <p:nvPicPr>
          <p:cNvPr id="8" name="Image 2" descr="https://pitch-assets-ccb95893-de3f-4266-973c-20049231b248.s3.eu-west-1.amazonaws.com/try-pitch-pdf-export-logo.svg">
            <a:hlinkClick r:id="rId5"/>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6595" y="4803153"/>
            <a:ext cx="515221" cy="227303"/>
          </a:xfrm>
          <a:prstGeom prst="rect">
            <a:avLst/>
          </a:prstGeom>
        </p:spPr>
      </p:pic>
      <p:sp>
        <p:nvSpPr>
          <p:cNvPr id="25" name="Slide Number Placeholder 0"/>
          <p:cNvSpPr>
            <a:spLocks noGrp="1"/>
          </p:cNvSpPr>
          <p:nvPr>
            <p:ph type="sldNum" sz="quarter" idx="4294967295"/>
          </p:nvPr>
        </p:nvSpPr>
        <p:spPr>
          <a:xfrm>
            <a:off x="8778240" y="4754880"/>
            <a:ext cx="800000" cy="300000"/>
          </a:xfrm>
          <a:prstGeom prst="rect">
            <a:avLst/>
          </a:prstGeom>
          <a:extLst>
            <a:ext uri="{C572A759-6A51-4108-AA02-DFA0A04FC94B}">
              <ma14:wrappingTextBoxFlag xmlns="" xmlns:ma14="http://schemas.microsoft.com/office/mac/drawingml/2011/main" val="0"/>
            </a:ext>
          </a:extLst>
        </p:spPr>
        <p:txBody>
          <a:bodyPr/>
          <a:lstStyle>
            <a:lvl1pPr>
              <a:defRPr sz="1300">
                <a:solidFill>
                  <a:srgbClr val="545465"/>
                </a:solidFill>
                <a:latin typeface="Calibri"/>
                <a:ea typeface="Calibri"/>
                <a:cs typeface="Calibri"/>
              </a:defRPr>
            </a:lvl1pPr>
          </a:lstStyle>
          <a:p>
            <a:pPr algn="l"/>
            <a:fld id="{F7021451-1387-4CA6-816F-3879F97B5CBC}" type="slidenum">
              <a:rPr lang="en-US" b="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2384</Words>
  <Application>Microsoft Office PowerPoint</Application>
  <PresentationFormat>Diavoorstelling (16:9)</PresentationFormat>
  <Paragraphs>465</Paragraphs>
  <Slides>80</Slides>
  <Notes>80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80</vt:i4>
      </vt:variant>
    </vt:vector>
  </HeadingPairs>
  <TitlesOfParts>
    <vt:vector size="85" baseType="lpstr">
      <vt:lpstr>Arial</vt:lpstr>
      <vt:lpstr>Calibri</vt:lpstr>
      <vt:lpstr>Gotham</vt:lpstr>
      <vt:lpstr>Londrina Solid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 Bijtjes Helpen 🐝 - Pubquiz</dc:title>
  <dc:subject>PptxGenJS Presentation</dc:subject>
  <dc:creator>Pitch Software GmbH</dc:creator>
  <cp:lastModifiedBy>Jaap Molenaar</cp:lastModifiedBy>
  <cp:revision>23</cp:revision>
  <dcterms:created xsi:type="dcterms:W3CDTF">2023-06-06T14:54:08Z</dcterms:created>
  <dcterms:modified xsi:type="dcterms:W3CDTF">2023-07-10T14:02:26Z</dcterms:modified>
</cp:coreProperties>
</file>